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 id="2147483749" r:id="rId3"/>
    <p:sldMasterId id="2147483786" r:id="rId4"/>
    <p:sldMasterId id="2147483810" r:id="rId5"/>
    <p:sldMasterId id="2147483822" r:id="rId6"/>
    <p:sldMasterId id="2147483834" r:id="rId7"/>
    <p:sldMasterId id="2147483846" r:id="rId8"/>
    <p:sldMasterId id="2147483871" r:id="rId9"/>
    <p:sldMasterId id="2147483896" r:id="rId10"/>
  </p:sldMasterIdLst>
  <p:notesMasterIdLst>
    <p:notesMasterId r:id="rId70"/>
  </p:notesMasterIdLst>
  <p:sldIdLst>
    <p:sldId id="437" r:id="rId11"/>
    <p:sldId id="456" r:id="rId12"/>
    <p:sldId id="489" r:id="rId13"/>
    <p:sldId id="490" r:id="rId14"/>
    <p:sldId id="491" r:id="rId15"/>
    <p:sldId id="475" r:id="rId16"/>
    <p:sldId id="493" r:id="rId17"/>
    <p:sldId id="441" r:id="rId18"/>
    <p:sldId id="442" r:id="rId19"/>
    <p:sldId id="494" r:id="rId20"/>
    <p:sldId id="399" r:id="rId21"/>
    <p:sldId id="469" r:id="rId22"/>
    <p:sldId id="281" r:id="rId23"/>
    <p:sldId id="360" r:id="rId24"/>
    <p:sldId id="367" r:id="rId25"/>
    <p:sldId id="368" r:id="rId26"/>
    <p:sldId id="350" r:id="rId27"/>
    <p:sldId id="371" r:id="rId28"/>
    <p:sldId id="376" r:id="rId29"/>
    <p:sldId id="378" r:id="rId30"/>
    <p:sldId id="344" r:id="rId31"/>
    <p:sldId id="501" r:id="rId32"/>
    <p:sldId id="499" r:id="rId33"/>
    <p:sldId id="392" r:id="rId34"/>
    <p:sldId id="487" r:id="rId35"/>
    <p:sldId id="488" r:id="rId36"/>
    <p:sldId id="505" r:id="rId37"/>
    <p:sldId id="513" r:id="rId38"/>
    <p:sldId id="514" r:id="rId39"/>
    <p:sldId id="512" r:id="rId40"/>
    <p:sldId id="517" r:id="rId41"/>
    <p:sldId id="516" r:id="rId42"/>
    <p:sldId id="518" r:id="rId43"/>
    <p:sldId id="521" r:id="rId44"/>
    <p:sldId id="522" r:id="rId45"/>
    <p:sldId id="523" r:id="rId46"/>
    <p:sldId id="524" r:id="rId47"/>
    <p:sldId id="508" r:id="rId48"/>
    <p:sldId id="453" r:id="rId49"/>
    <p:sldId id="402" r:id="rId50"/>
    <p:sldId id="526" r:id="rId51"/>
    <p:sldId id="405" r:id="rId52"/>
    <p:sldId id="525" r:id="rId53"/>
    <p:sldId id="529" r:id="rId54"/>
    <p:sldId id="530" r:id="rId55"/>
    <p:sldId id="527" r:id="rId56"/>
    <p:sldId id="528" r:id="rId57"/>
    <p:sldId id="404" r:id="rId58"/>
    <p:sldId id="424" r:id="rId59"/>
    <p:sldId id="406" r:id="rId60"/>
    <p:sldId id="425" r:id="rId61"/>
    <p:sldId id="422" r:id="rId62"/>
    <p:sldId id="432" r:id="rId63"/>
    <p:sldId id="285" r:id="rId64"/>
    <p:sldId id="531" r:id="rId65"/>
    <p:sldId id="428" r:id="rId66"/>
    <p:sldId id="474" r:id="rId67"/>
    <p:sldId id="479" r:id="rId68"/>
    <p:sldId id="336" r:id="rId69"/>
  </p:sldIdLst>
  <p:sldSz cx="9144000" cy="6858000" type="screen4x3"/>
  <p:notesSz cx="6858000" cy="9296400"/>
  <p:custDataLst>
    <p:tags r:id="rId7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83141" autoAdjust="0"/>
  </p:normalViewPr>
  <p:slideViewPr>
    <p:cSldViewPr>
      <p:cViewPr>
        <p:scale>
          <a:sx n="71" d="100"/>
          <a:sy n="71" d="100"/>
        </p:scale>
        <p:origin x="-91" y="-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5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 Type="http://schemas.openxmlformats.org/officeDocument/2006/relationships/slideMaster" Target="slideMasters/slideMaster7.xml"/><Relationship Id="rId71"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CCA59D89-1F3A-4B97-9D37-C4C4ED5A03AB}" type="datetimeFigureOut">
              <a:rPr lang="en-US" smtClean="0"/>
              <a:pPr/>
              <a:t>5/11/2015</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FFAC3F58-4171-4E5D-AF6E-631256684B30}" type="slidenum">
              <a:rPr lang="en-US" smtClean="0"/>
              <a:pPr/>
              <a:t>‹#›</a:t>
            </a:fld>
            <a:endParaRPr lang="en-US"/>
          </a:p>
        </p:txBody>
      </p:sp>
    </p:spTree>
    <p:extLst>
      <p:ext uri="{BB962C8B-B14F-4D97-AF65-F5344CB8AC3E}">
        <p14:creationId xmlns:p14="http://schemas.microsoft.com/office/powerpoint/2010/main" val="1958115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fx.hul.harvard.edu/hvd?url_ver=Z39.88-2004&amp;rft_val_fmt=info:ofi/fmt:kev:mtx:journal&amp;__char_set=utf8&amp;rft_id=info:doi/10.1126/science.1258832&amp;rfr_id=info:sid/libx:hul.harvard&amp;rft.genre=article"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fx.hul.harvard.edu/hvd?url_ver=Z39.88-2004&amp;rft_val_fmt=info:ofi/fmt:kev:mtx:journal&amp;__char_set=utf8&amp;rft_id=info:doi/10.1073/pnas.1320880111&amp;rfr_id=info:sid/libx:hul.harvard&amp;rft.genre=article"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hollis.harvard.edu/?itemid=|library/m/aleph|013104912"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aeaweb.org.ezp-prod1.hul.harvard.edu/articles.php?doi=10.1257/aer.101.5.1649"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aeaweb.org.ezp-prod1.hul.harvard.edu/articles.php?doi=10.1257/aer.101.5.1649"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bis.gov.uk/assets/bispartners/goscience/docs/p/perfect-storm-paper.pdf"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hollis.harvard.edu/?itemid=|library/m/aleph|013346550" TargetMode="External"/><Relationship Id="rId5" Type="http://schemas.openxmlformats.org/officeDocument/2006/relationships/hyperlink" Target="http://www.aeaweb.org.ezp-prod1.hul.harvard.edu/articles.php?doi=10.1257/aer.101.5.1649" TargetMode="External"/><Relationship Id="rId4" Type="http://schemas.openxmlformats.org/officeDocument/2006/relationships/hyperlink" Target="http://hollis.harvard.edu/?itemid=|library/m/aleph|013104912"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Purpose: Overview of key problems</a:t>
            </a:r>
            <a:r>
              <a:rPr lang="en-US" baseline="0" dirty="0" smtClean="0"/>
              <a:t> in the field, drawing from meetings + book team</a:t>
            </a:r>
            <a:endParaRPr lang="en-US" dirty="0"/>
          </a:p>
        </p:txBody>
      </p:sp>
      <p:sp>
        <p:nvSpPr>
          <p:cNvPr id="4" name="Slide Number Placeholder 3"/>
          <p:cNvSpPr>
            <a:spLocks noGrp="1"/>
          </p:cNvSpPr>
          <p:nvPr>
            <p:ph type="sldNum" sz="quarter" idx="10"/>
          </p:nvPr>
        </p:nvSpPr>
        <p:spPr/>
        <p:txBody>
          <a:bodyPr/>
          <a:lstStyle/>
          <a:p>
            <a:fld id="{0C106E43-E584-45C3-A6D1-6D634DED60CA}" type="slidenum">
              <a:rPr lang="en-US" smtClean="0">
                <a:solidFill>
                  <a:prstClr val="black"/>
                </a:solidFill>
              </a: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78BF4E-53FE-4487-ADEA-8EC304A92641}" type="slidenum">
              <a:rPr lang="en-US">
                <a:solidFill>
                  <a:prstClr val="black"/>
                </a:solidFill>
              </a:rPr>
              <a:pPr/>
              <a:t>10</a:t>
            </a:fld>
            <a:endParaRPr lang="en-US">
              <a:solidFill>
                <a:prstClr val="black"/>
              </a:solidFill>
            </a:endParaRP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r>
              <a:rPr lang="en-US" dirty="0" smtClean="0"/>
              <a:t>Stokes DE. 1997. Pasteur's quadrant : Basic science and technological innovation. Washington, D.C.: Brookings Institution Press.</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Bettencourt, Luís M. A., and Jasleen Kaur. 2011. Evolution and structure of sustainability science. </a:t>
            </a:r>
            <a:r>
              <a:rPr lang="en-US" b="0" i="1" dirty="0" smtClean="0"/>
              <a:t>Proceedings of the National Academy of Sciences</a:t>
            </a:r>
            <a:r>
              <a:rPr lang="en-US" b="0" dirty="0" smtClean="0"/>
              <a:t> 108 (49) (December 06): 19540-5.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C106E43-E584-45C3-A6D1-6D634DED60CA}" type="slidenum">
              <a:rPr lang="en-US" smtClean="0">
                <a:solidFill>
                  <a:prstClr val="black"/>
                </a:solidFill>
              </a:rPr>
              <a:pPr/>
              <a:t>11</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7" y="930227"/>
            <a:ext cx="4055129" cy="3186834"/>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en-US">
              <a:solidFill>
                <a:prstClr val="black"/>
              </a:solidFill>
            </a:endParaRPr>
          </a:p>
        </p:txBody>
      </p:sp>
      <p:sp>
        <p:nvSpPr>
          <p:cNvPr id="4098" name="Text Box 2"/>
          <p:cNvSpPr txBox="1">
            <a:spLocks noGrp="1" noChangeArrowheads="1"/>
          </p:cNvSpPr>
          <p:nvPr>
            <p:ph type="body"/>
          </p:nvPr>
        </p:nvSpPr>
        <p:spPr bwMode="auto">
          <a:xfrm>
            <a:off x="1046350" y="4425181"/>
            <a:ext cx="4770904" cy="3536036"/>
          </a:xfrm>
          <a:prstGeom prst="rect">
            <a:avLst/>
          </a:prstGeom>
          <a:noFill/>
          <a:ln>
            <a:round/>
            <a:headEnd/>
            <a:tailEnd/>
          </a:ln>
        </p:spPr>
        <p:txBody>
          <a:bodyPr lIns="0" tIns="0" rIns="0" bIns="0"/>
          <a:lstStyle/>
          <a:p>
            <a:pPr marL="76930" indent="-76930" defTabSz="410291" fontAlgn="base" hangingPunct="0">
              <a:lnSpc>
                <a:spcPct val="93000"/>
              </a:lnSpc>
              <a:spcBef>
                <a:spcPct val="0"/>
              </a:spcBef>
              <a:spcAft>
                <a:spcPct val="0"/>
              </a:spcAft>
              <a:buClr>
                <a:srgbClr val="000000"/>
              </a:buClr>
              <a:buSzPct val="45000"/>
              <a:tabLst>
                <a:tab pos="649628" algn="l"/>
                <a:tab pos="1299256" algn="l"/>
                <a:tab pos="1948884" algn="l"/>
                <a:tab pos="2598511" algn="l"/>
                <a:tab pos="3248139" algn="l"/>
                <a:tab pos="3897767" algn="l"/>
                <a:tab pos="4547395" algn="l"/>
              </a:tabLst>
            </a:pPr>
            <a:r>
              <a:rPr lang="en-US" sz="1200" dirty="0" smtClean="0">
                <a:solidFill>
                  <a:srgbClr val="000000"/>
                </a:solidFill>
                <a:latin typeface="Times New Roman" pitchFamily="16" charset="0"/>
              </a:rPr>
              <a:t>Reproduced from Bettencourt  &amp; Kaur. PNAS 2011;108:19540-19545:</a:t>
            </a:r>
            <a:r>
              <a:rPr lang="en-US" sz="1200" baseline="0" dirty="0" smtClean="0">
                <a:solidFill>
                  <a:srgbClr val="000000"/>
                </a:solidFill>
                <a:latin typeface="Times New Roman" pitchFamily="16" charset="0"/>
              </a:rPr>
              <a:t>  “</a:t>
            </a:r>
            <a:r>
              <a:rPr lang="en-GB" dirty="0" smtClean="0">
                <a:latin typeface="Arial" charset="0"/>
                <a:ea typeface="msgothic" charset="0"/>
                <a:cs typeface="msgothic" charset="0"/>
              </a:rPr>
              <a:t>Word </a:t>
            </a:r>
            <a:r>
              <a:rPr lang="en-GB" dirty="0">
                <a:latin typeface="Arial" charset="0"/>
                <a:ea typeface="msgothic" charset="0"/>
                <a:cs typeface="msgothic" charset="0"/>
              </a:rPr>
              <a:t>cloud for paper title bigrams. Bigrams (consecutive 2-word combinations, obtained after frequent stop words were removed) often give a better sense of subjects addressed than the single </a:t>
            </a:r>
            <a:r>
              <a:rPr lang="en-GB" dirty="0" smtClean="0">
                <a:latin typeface="Arial" charset="0"/>
                <a:ea typeface="msgothic" charset="0"/>
                <a:cs typeface="msgothic" charset="0"/>
              </a:rPr>
              <a:t>words. </a:t>
            </a:r>
            <a:r>
              <a:rPr lang="en-GB" dirty="0">
                <a:latin typeface="Arial" charset="0"/>
                <a:ea typeface="msgothic" charset="0"/>
                <a:cs typeface="msgothic" charset="0"/>
              </a:rPr>
              <a:t>The frequency of </a:t>
            </a:r>
            <a:r>
              <a:rPr lang="en-GB" i="1" dirty="0">
                <a:latin typeface="Arial" charset="0"/>
                <a:ea typeface="msgothic" charset="0"/>
                <a:cs typeface="msgothic" charset="0"/>
              </a:rPr>
              <a:t>sustainable development</a:t>
            </a:r>
            <a:r>
              <a:rPr lang="en-GB" dirty="0">
                <a:latin typeface="Arial" charset="0"/>
                <a:ea typeface="msgothic" charset="0"/>
                <a:cs typeface="msgothic" charset="0"/>
              </a:rPr>
              <a:t> has been reduced by 35%, so that other terms would be more visible. </a:t>
            </a:r>
            <a:r>
              <a:rPr lang="en-US" sz="1100" dirty="0">
                <a:solidFill>
                  <a:srgbClr val="000000"/>
                </a:solidFill>
                <a:latin typeface="Times New Roman" pitchFamily="16" charset="0"/>
              </a:rPr>
              <a:t>The figure was generated using </a:t>
            </a:r>
            <a:r>
              <a:rPr lang="en-US" sz="1100" dirty="0" err="1">
                <a:solidFill>
                  <a:srgbClr val="000000"/>
                </a:solidFill>
                <a:latin typeface="Times New Roman" pitchFamily="16" charset="0"/>
              </a:rPr>
              <a:t>Wordle</a:t>
            </a:r>
            <a:r>
              <a:rPr lang="en-US" sz="1100" dirty="0">
                <a:solidFill>
                  <a:srgbClr val="000000"/>
                </a:solidFill>
                <a:latin typeface="Times New Roman" pitchFamily="16" charset="0"/>
              </a:rPr>
              <a:t> (available online at http://www.wordle.net</a:t>
            </a:r>
            <a:r>
              <a:rPr lang="en-US" sz="1100" dirty="0" smtClean="0">
                <a:solidFill>
                  <a:srgbClr val="000000"/>
                </a:solidFill>
                <a:latin typeface="Times New Roman" pitchFamily="16" charset="0"/>
              </a:rPr>
              <a:t>)....  All </a:t>
            </a:r>
            <a:r>
              <a:rPr lang="en-US" sz="1100" dirty="0">
                <a:solidFill>
                  <a:srgbClr val="000000"/>
                </a:solidFill>
                <a:latin typeface="Times New Roman" pitchFamily="16" charset="0"/>
              </a:rPr>
              <a:t>items in the collection are publications written in English between 1973 and the end of 2009….  The corpus discussed here comes from key word searches on “sustainability” in title, subject, or abstract for all years and databases: Science Citation Index </a:t>
            </a:r>
            <a:r>
              <a:rPr lang="en-US" sz="1100" dirty="0" err="1">
                <a:solidFill>
                  <a:srgbClr val="000000"/>
                </a:solidFill>
                <a:latin typeface="Times New Roman" pitchFamily="16" charset="0"/>
              </a:rPr>
              <a:t>Expanded,Social</a:t>
            </a:r>
            <a:r>
              <a:rPr lang="en-US" sz="1100" dirty="0">
                <a:solidFill>
                  <a:srgbClr val="000000"/>
                </a:solidFill>
                <a:latin typeface="Times New Roman" pitchFamily="16" charset="0"/>
              </a:rPr>
              <a:t> Sciences Citation Index and Arts, and Humanities Citation Index. The data contain 23,211 records (June 2010), with 20,376 until the end of year 2009. Similar searches for “sustainable development” yielded a subset of this corpus that was correct but substantially more incomplete, with 16,647 records </a:t>
            </a:r>
            <a:r>
              <a:rPr lang="en-US" sz="1100" dirty="0" smtClean="0">
                <a:solidFill>
                  <a:srgbClr val="000000"/>
                </a:solidFill>
                <a:latin typeface="Times New Roman" pitchFamily="16" charset="0"/>
              </a:rPr>
              <a:t>through the </a:t>
            </a:r>
            <a:r>
              <a:rPr lang="en-US" sz="1100" dirty="0">
                <a:solidFill>
                  <a:srgbClr val="000000"/>
                </a:solidFill>
                <a:latin typeface="Times New Roman" pitchFamily="16" charset="0"/>
              </a:rPr>
              <a:t>end of 2009.”</a:t>
            </a:r>
          </a:p>
          <a:p>
            <a:pPr marL="76930" indent="-76930" defTabSz="410291" fontAlgn="base" hangingPunct="0">
              <a:lnSpc>
                <a:spcPct val="93000"/>
              </a:lnSpc>
              <a:spcBef>
                <a:spcPct val="0"/>
              </a:spcBef>
              <a:spcAft>
                <a:spcPct val="0"/>
              </a:spcAft>
              <a:buClr>
                <a:srgbClr val="000000"/>
              </a:buClr>
              <a:buSzPct val="45000"/>
              <a:tabLst>
                <a:tab pos="649628" algn="l"/>
                <a:tab pos="1299256" algn="l"/>
                <a:tab pos="1948884" algn="l"/>
                <a:tab pos="2598511" algn="l"/>
                <a:tab pos="3248139" algn="l"/>
                <a:tab pos="3897767" algn="l"/>
                <a:tab pos="4547395" algn="l"/>
              </a:tabLst>
            </a:pPr>
            <a:endParaRPr lang="en-GB" dirty="0">
              <a:latin typeface="Arial" charset="0"/>
              <a:ea typeface="msgothic" charset="0"/>
              <a:cs typeface="msgothic"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Trenches </a:t>
            </a:r>
            <a:r>
              <a:rPr lang="en-US" dirty="0" smtClean="0"/>
              <a:t>: Most of the useful S&amp;T for SD is </a:t>
            </a:r>
            <a:r>
              <a:rPr lang="en-US" baseline="0" dirty="0" smtClean="0"/>
              <a:t>exacting work in the trenches of applied research on WEHAB in particular places and contexts</a:t>
            </a:r>
          </a:p>
          <a:p>
            <a:endParaRPr lang="en-US" baseline="0" dirty="0" smtClean="0"/>
          </a:p>
          <a:p>
            <a:r>
              <a:rPr lang="en-US" baseline="0" dirty="0" smtClean="0"/>
              <a:t>Continuing need for basic research on HES…</a:t>
            </a:r>
          </a:p>
          <a:p>
            <a:endParaRPr lang="en-US" baseline="0" dirty="0" smtClean="0"/>
          </a:p>
          <a:p>
            <a:r>
              <a:rPr lang="en-US" b="1" baseline="0" dirty="0" smtClean="0"/>
              <a:t>Common challenges  in the middle</a:t>
            </a:r>
            <a:r>
              <a:rPr lang="en-US" baseline="0" dirty="0" smtClean="0"/>
              <a:t>:  That said, there also turn out to be some common challenges that eventually confront most of us doing such work.  …. Reason for a ‘field’ is to recognize those common challenges, pool our collective experience, get better at meeting them.</a:t>
            </a:r>
            <a:endParaRPr lang="en-US" dirty="0" smtClean="0"/>
          </a:p>
          <a:p>
            <a:endParaRPr lang="en-US" b="1" baseline="0" dirty="0" smtClean="0"/>
          </a:p>
          <a:p>
            <a:r>
              <a:rPr lang="en-US" b="1" baseline="0" dirty="0" smtClean="0"/>
              <a:t>Categories:</a:t>
            </a:r>
            <a:r>
              <a:rPr lang="en-US" baseline="0" dirty="0" smtClean="0"/>
              <a:t> What are the challenges?  You can do your own list.   But a set of helpful categories has emerged  (Schellnhuber)…    Describe.</a:t>
            </a:r>
            <a:endParaRPr lang="en-US" dirty="0" smtClean="0"/>
          </a:p>
          <a:p>
            <a:endParaRPr lang="en-US" dirty="0" smtClean="0"/>
          </a:p>
          <a:p>
            <a:r>
              <a:rPr lang="en-US" b="1" dirty="0" smtClean="0"/>
              <a:t>Work: </a:t>
            </a:r>
            <a:r>
              <a:rPr lang="en-US" dirty="0" smtClean="0"/>
              <a:t>What’s going on in meeting those challenges?   More than anyone knows… Certainly more than</a:t>
            </a:r>
            <a:r>
              <a:rPr lang="en-US" baseline="0" dirty="0" smtClean="0"/>
              <a:t> have time for here. </a:t>
            </a:r>
            <a:r>
              <a:rPr lang="en-US" b="1" baseline="0" dirty="0" smtClean="0"/>
              <a:t>(See Kates Reader)</a:t>
            </a:r>
            <a:r>
              <a:rPr lang="en-US" baseline="0" dirty="0" smtClean="0"/>
              <a:t>  So … some personal examples of where I think progress has been made.</a:t>
            </a:r>
            <a:endParaRPr lang="en-US" dirty="0" smtClean="0"/>
          </a:p>
          <a:p>
            <a:endParaRPr lang="en-US" dirty="0" smtClean="0"/>
          </a:p>
          <a:p>
            <a:r>
              <a:rPr lang="en-US" dirty="0" smtClean="0"/>
              <a:t>BC: Thrust</a:t>
            </a:r>
            <a:r>
              <a:rPr lang="en-US" baseline="0" dirty="0" smtClean="0"/>
              <a:t> here is not to be comprehensive, but rather suggestive of real progress.  Goal is to show big tent, and places for scholars of various stripes to engage</a:t>
            </a:r>
            <a:endParaRPr lang="en-US" dirty="0" smtClean="0"/>
          </a:p>
        </p:txBody>
      </p:sp>
      <p:sp>
        <p:nvSpPr>
          <p:cNvPr id="4" name="Slide Number Placeholder 3"/>
          <p:cNvSpPr>
            <a:spLocks noGrp="1"/>
          </p:cNvSpPr>
          <p:nvPr>
            <p:ph type="sldNum" sz="quarter" idx="10"/>
          </p:nvPr>
        </p:nvSpPr>
        <p:spPr/>
        <p:txBody>
          <a:bodyPr/>
          <a:lstStyle/>
          <a:p>
            <a:fld id="{0C106E43-E584-45C3-A6D1-6D634DED60CA}" type="slidenum">
              <a:rPr lang="en-US" smtClean="0">
                <a:solidFill>
                  <a:prstClr val="black"/>
                </a:solidFill>
              </a:rPr>
              <a:pPr/>
              <a:t>13</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baseline="0" dirty="0" smtClean="0"/>
          </a:p>
          <a:p>
            <a:endParaRPr lang="en-US" b="0" dirty="0" smtClean="0"/>
          </a:p>
        </p:txBody>
      </p:sp>
      <p:sp>
        <p:nvSpPr>
          <p:cNvPr id="4" name="Slide Number Placeholder 3"/>
          <p:cNvSpPr>
            <a:spLocks noGrp="1"/>
          </p:cNvSpPr>
          <p:nvPr>
            <p:ph type="sldNum" sz="quarter" idx="10"/>
          </p:nvPr>
        </p:nvSpPr>
        <p:spPr/>
        <p:txBody>
          <a:bodyPr/>
          <a:lstStyle/>
          <a:p>
            <a:fld id="{FFAC3F58-4171-4E5D-AF6E-631256684B30}"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smtClean="0"/>
          </a:p>
        </p:txBody>
      </p:sp>
      <p:sp>
        <p:nvSpPr>
          <p:cNvPr id="4" name="Slide Number Placeholder 3"/>
          <p:cNvSpPr>
            <a:spLocks noGrp="1"/>
          </p:cNvSpPr>
          <p:nvPr>
            <p:ph type="sldNum" sz="quarter" idx="10"/>
          </p:nvPr>
        </p:nvSpPr>
        <p:spPr/>
        <p:txBody>
          <a:bodyPr/>
          <a:lstStyle/>
          <a:p>
            <a:fld id="{FFAC3F58-4171-4E5D-AF6E-631256684B30}"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Lower right figure: About the Artist</a:t>
            </a:r>
          </a:p>
          <a:p>
            <a:r>
              <a:rPr lang="en-US" dirty="0" smtClean="0"/>
              <a:t>Brie O’Malley works at City Year Headquarters as the Regional Recruitment Director for the Northeast Region. She and her husband recently returned to New England after many years in New York City. She </a:t>
            </a:r>
            <a:r>
              <a:rPr lang="en-US" dirty="0" err="1" smtClean="0"/>
              <a:t>said,“I</a:t>
            </a:r>
            <a:r>
              <a:rPr lang="en-US" dirty="0" smtClean="0"/>
              <a:t> wanted to depict the ‘Seven Generations’ founding story from a global perspective, since so many of our decisions have potential worldwide impact. For that reason, I chose patterns inspired by locations across the globe to dress the seven Russian </a:t>
            </a:r>
            <a:r>
              <a:rPr lang="en-US" dirty="0" err="1" smtClean="0"/>
              <a:t>Matryoshka</a:t>
            </a:r>
            <a:r>
              <a:rPr lang="en-US" dirty="0" smtClean="0"/>
              <a:t> nesting dolls.” http://www.cityyear.org/CityYear/6_About_City_Year/Culture/Founding_Stories/Seven_Generations.aspx  </a:t>
            </a:r>
          </a:p>
          <a:p>
            <a:endParaRPr lang="en-US" dirty="0"/>
          </a:p>
        </p:txBody>
      </p:sp>
      <p:sp>
        <p:nvSpPr>
          <p:cNvPr id="4" name="Slide Number Placeholder 3"/>
          <p:cNvSpPr>
            <a:spLocks noGrp="1"/>
          </p:cNvSpPr>
          <p:nvPr>
            <p:ph type="sldNum" sz="quarter" idx="10"/>
          </p:nvPr>
        </p:nvSpPr>
        <p:spPr/>
        <p:txBody>
          <a:bodyPr/>
          <a:lstStyle/>
          <a:p>
            <a:fld id="{FFAC3F58-4171-4E5D-AF6E-631256684B30}"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AC3F58-4171-4E5D-AF6E-631256684B30}"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smtClean="0"/>
          </a:p>
        </p:txBody>
      </p:sp>
      <p:sp>
        <p:nvSpPr>
          <p:cNvPr id="4" name="Slide Number Placeholder 3"/>
          <p:cNvSpPr>
            <a:spLocks noGrp="1"/>
          </p:cNvSpPr>
          <p:nvPr>
            <p:ph type="sldNum" sz="quarter" idx="10"/>
          </p:nvPr>
        </p:nvSpPr>
        <p:spPr/>
        <p:txBody>
          <a:bodyPr/>
          <a:lstStyle/>
          <a:p>
            <a:fld id="{FFAC3F58-4171-4E5D-AF6E-631256684B30}"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smtClean="0"/>
          </a:p>
          <a:p>
            <a:endParaRPr lang="en-US" b="1" dirty="0" smtClean="0"/>
          </a:p>
          <a:p>
            <a:endParaRPr lang="en-US" b="1" dirty="0" smtClean="0"/>
          </a:p>
          <a:p>
            <a:endParaRPr lang="en-US" b="1" dirty="0" smtClean="0"/>
          </a:p>
          <a:p>
            <a:endParaRPr lang="en-US" b="1" dirty="0" smtClean="0"/>
          </a:p>
        </p:txBody>
      </p:sp>
      <p:sp>
        <p:nvSpPr>
          <p:cNvPr id="4" name="Slide Number Placeholder 3"/>
          <p:cNvSpPr>
            <a:spLocks noGrp="1"/>
          </p:cNvSpPr>
          <p:nvPr>
            <p:ph type="sldNum" sz="quarter" idx="10"/>
          </p:nvPr>
        </p:nvSpPr>
        <p:spPr/>
        <p:txBody>
          <a:bodyPr/>
          <a:lstStyle/>
          <a:p>
            <a:fld id="{FFAC3F58-4171-4E5D-AF6E-631256684B30}"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A4CE8C-D8B2-4505-99DB-86059BA94916}"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564256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US" baseline="0" dirty="0" smtClean="0"/>
          </a:p>
          <a:p>
            <a:pPr lvl="1"/>
            <a:endParaRPr lang="en-US" dirty="0" smtClean="0"/>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0C106E43-E584-45C3-A6D1-6D634DED60CA}" type="slidenum">
              <a:rPr lang="en-US" smtClean="0">
                <a:solidFill>
                  <a:prstClr val="black"/>
                </a:solidFill>
              </a:rPr>
              <a:pPr/>
              <a:t>20</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Slide Number Placeholder 3"/>
          <p:cNvSpPr>
            <a:spLocks noGrp="1"/>
          </p:cNvSpPr>
          <p:nvPr>
            <p:ph type="sldNum" sz="quarter" idx="10"/>
          </p:nvPr>
        </p:nvSpPr>
        <p:spPr/>
        <p:txBody>
          <a:bodyPr/>
          <a:lstStyle/>
          <a:p>
            <a:fld id="{FFAC3F58-4171-4E5D-AF6E-631256684B30}"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AC3F58-4171-4E5D-AF6E-631256684B30}" type="slidenum">
              <a:rPr lang="en-US" smtClean="0"/>
              <a:pPr/>
              <a:t>22</a:t>
            </a:fld>
            <a:endParaRPr lang="en-US"/>
          </a:p>
        </p:txBody>
      </p:sp>
    </p:spTree>
    <p:extLst>
      <p:ext uri="{BB962C8B-B14F-4D97-AF65-F5344CB8AC3E}">
        <p14:creationId xmlns:p14="http://schemas.microsoft.com/office/powerpoint/2010/main" val="1260495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AC3F58-4171-4E5D-AF6E-631256684B30}" type="slidenum">
              <a:rPr lang="en-US" smtClean="0"/>
              <a:pPr/>
              <a:t>23</a:t>
            </a:fld>
            <a:endParaRPr lang="en-US"/>
          </a:p>
        </p:txBody>
      </p:sp>
    </p:spTree>
    <p:extLst>
      <p:ext uri="{BB962C8B-B14F-4D97-AF65-F5344CB8AC3E}">
        <p14:creationId xmlns:p14="http://schemas.microsoft.com/office/powerpoint/2010/main" val="2013364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AC3F58-4171-4E5D-AF6E-631256684B30}"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279E921C-4505-42AC-B34A-B3D0D331BEF5}" type="slidenum">
              <a:rPr lang="en-US" smtClean="0">
                <a:solidFill>
                  <a:prstClr val="black"/>
                </a:solidFill>
              </a:rPr>
              <a:pPr/>
              <a:t>25</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279E921C-4505-42AC-B34A-B3D0D331BEF5}" type="slidenum">
              <a:rPr lang="en-US" smtClean="0">
                <a:solidFill>
                  <a:prstClr val="black"/>
                </a:solidFill>
              </a:rPr>
              <a:pPr/>
              <a:t>26</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Illustrate last item</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EDB85B9-307E-45D6-AD94-3C7D9575ACF3}"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6967543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 Solomon, Susan, </a:t>
            </a:r>
            <a:r>
              <a:rPr lang="en-US" sz="1200" kern="1200" dirty="0" err="1" smtClean="0">
                <a:solidFill>
                  <a:schemeClr val="tx1"/>
                </a:solidFill>
                <a:effectLst/>
                <a:latin typeface="+mn-lt"/>
                <a:ea typeface="+mn-ea"/>
                <a:cs typeface="+mn-cs"/>
              </a:rPr>
              <a:t>Gian</a:t>
            </a:r>
            <a:r>
              <a:rPr lang="en-US" sz="1200" kern="1200" dirty="0" smtClean="0">
                <a:solidFill>
                  <a:schemeClr val="tx1"/>
                </a:solidFill>
                <a:effectLst/>
                <a:latin typeface="+mn-lt"/>
                <a:ea typeface="+mn-ea"/>
                <a:cs typeface="+mn-cs"/>
              </a:rPr>
              <a:t>-Kasper </a:t>
            </a:r>
            <a:r>
              <a:rPr lang="en-US" sz="1200" kern="1200" dirty="0" err="1" smtClean="0">
                <a:solidFill>
                  <a:schemeClr val="tx1"/>
                </a:solidFill>
                <a:effectLst/>
                <a:latin typeface="+mn-lt"/>
                <a:ea typeface="+mn-ea"/>
                <a:cs typeface="+mn-cs"/>
              </a:rPr>
              <a:t>Plattner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Reto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Knutti</a:t>
            </a:r>
            <a:r>
              <a:rPr lang="en-US" sz="1200" kern="1200" dirty="0" smtClean="0">
                <a:solidFill>
                  <a:schemeClr val="tx1"/>
                </a:solidFill>
                <a:effectLst/>
                <a:latin typeface="+mn-lt"/>
                <a:ea typeface="+mn-ea"/>
                <a:cs typeface="+mn-cs"/>
              </a:rPr>
              <a:t> and Pierre </a:t>
            </a:r>
            <a:r>
              <a:rPr lang="en-US" sz="1200" kern="1200" dirty="0" err="1" smtClean="0">
                <a:solidFill>
                  <a:schemeClr val="tx1"/>
                </a:solidFill>
                <a:effectLst/>
                <a:latin typeface="+mn-lt"/>
                <a:ea typeface="+mn-ea"/>
                <a:cs typeface="+mn-cs"/>
              </a:rPr>
              <a:t>Friedlingstein</a:t>
            </a:r>
            <a:r>
              <a:rPr lang="en-US" sz="1200" kern="1200" dirty="0" smtClean="0">
                <a:solidFill>
                  <a:schemeClr val="tx1"/>
                </a:solidFill>
                <a:effectLst/>
                <a:latin typeface="+mn-lt"/>
                <a:ea typeface="+mn-ea"/>
                <a:cs typeface="+mn-cs"/>
              </a:rPr>
              <a:t>. 2009. Irreversible climate change due to carbon dioxide emissions." </a:t>
            </a:r>
            <a:r>
              <a:rPr lang="en-US" sz="1200" u="sng" kern="1200" dirty="0" smtClean="0">
                <a:solidFill>
                  <a:schemeClr val="tx1"/>
                </a:solidFill>
                <a:effectLst/>
                <a:latin typeface="+mn-lt"/>
                <a:ea typeface="+mn-ea"/>
                <a:cs typeface="+mn-cs"/>
              </a:rPr>
              <a:t>Proceedings of the National Academy of Sciences.</a:t>
            </a:r>
            <a:r>
              <a:rPr lang="en-US" sz="1200" kern="1200" dirty="0" smtClean="0">
                <a:solidFill>
                  <a:schemeClr val="tx1"/>
                </a:solidFill>
                <a:effectLst/>
                <a:latin typeface="+mn-lt"/>
                <a:ea typeface="+mn-ea"/>
                <a:cs typeface="+mn-cs"/>
              </a:rPr>
              <a:t> 106 (6):1704-1709. </a:t>
            </a:r>
            <a:endParaRPr lang="en-US" dirty="0"/>
          </a:p>
        </p:txBody>
      </p:sp>
      <p:sp>
        <p:nvSpPr>
          <p:cNvPr id="4" name="Slide Number Placeholder 3"/>
          <p:cNvSpPr>
            <a:spLocks noGrp="1"/>
          </p:cNvSpPr>
          <p:nvPr>
            <p:ph type="sldNum" sz="quarter" idx="10"/>
          </p:nvPr>
        </p:nvSpPr>
        <p:spPr/>
        <p:txBody>
          <a:bodyPr/>
          <a:lstStyle/>
          <a:p>
            <a:fld id="{28ACD434-00C0-45E3-9A72-E9BF942DB303}" type="slidenum">
              <a:rPr lang="en-US" smtClean="0">
                <a:solidFill>
                  <a:prstClr val="black"/>
                </a:solidFill>
              </a:rPr>
              <a:pPr/>
              <a:t>28</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p:spPr>
        <p:txBody>
          <a:bodyPr/>
          <a:lstStyle/>
          <a:p>
            <a:fld id="{0E78A471-D789-41F3-8A64-F8CE717DD838}" type="slidenum">
              <a:rPr lang="en-GB"/>
              <a:t>29</a:t>
            </a:fld>
            <a:endParaRPr lang="en-GB"/>
          </a:p>
        </p:txBody>
      </p:sp>
      <p:sp>
        <p:nvSpPr>
          <p:cNvPr id="4099" name="Rectangle 1"/>
          <p:cNvSpPr txBox="1">
            <a:spLocks noGrp="1" noRot="1" noChangeAspect="1" noChangeArrowheads="1" noTextEdit="1"/>
          </p:cNvSpPr>
          <p:nvPr>
            <p:ph type="sldImg"/>
          </p:nvPr>
        </p:nvSpPr>
        <p:spPr>
          <a:xfrm>
            <a:off x="1106488" y="706438"/>
            <a:ext cx="4643437" cy="3484562"/>
          </a:xfrm>
          <a:solidFill>
            <a:srgbClr val="FFFFFF"/>
          </a:solidFill>
          <a:ln>
            <a:solidFill>
              <a:srgbClr val="000000"/>
            </a:solidFill>
            <a:miter lim="800000"/>
          </a:ln>
        </p:spPr>
      </p:sp>
      <p:sp>
        <p:nvSpPr>
          <p:cNvPr id="4100" name="Text Box 2"/>
          <p:cNvSpPr txBox="1">
            <a:spLocks noGrp="1" noChangeArrowheads="1"/>
          </p:cNvSpPr>
          <p:nvPr>
            <p:ph type="body" idx="1"/>
          </p:nvPr>
        </p:nvSpPr>
        <p:spPr>
          <a:xfrm>
            <a:off x="685512" y="4415618"/>
            <a:ext cx="5486976" cy="4183725"/>
          </a:xfrm>
          <a:noFill/>
          <a:ln/>
        </p:spPr>
        <p:txBody>
          <a:bodyPr tIns="9279"/>
          <a:lstStyle/>
          <a:p>
            <a:pPr algn="just">
              <a:lnSpc>
                <a:spcPct val="93000"/>
              </a:lnSpc>
              <a:spcBef>
                <a:spcPct val="0"/>
              </a:spcBef>
              <a:tabLst>
                <a:tab pos="634643" algn="l"/>
                <a:tab pos="1269286" algn="l"/>
                <a:tab pos="1903929" algn="l"/>
                <a:tab pos="2538573" algn="l"/>
                <a:tab pos="3173216" algn="l"/>
                <a:tab pos="3807859" algn="l"/>
                <a:tab pos="4442502" algn="l"/>
                <a:tab pos="5077145" algn="l"/>
              </a:tabLst>
            </a:pPr>
            <a:r>
              <a:rPr lang="en-US" sz="1200" b="0" i="0" kern="1200" dirty="0" smtClean="0">
                <a:solidFill>
                  <a:schemeClr val="tx1"/>
                </a:solidFill>
                <a:effectLst/>
                <a:latin typeface="+mn-lt"/>
                <a:ea typeface="+mn-ea"/>
                <a:cs typeface="+mn-cs"/>
              </a:rPr>
              <a:t>Lin, M., Fiore, A. M., Horowitz, L. W., Cooper, O. R., </a:t>
            </a:r>
            <a:r>
              <a:rPr lang="en-US" sz="1200" b="0" i="0" kern="1200" dirty="0" err="1" smtClean="0">
                <a:solidFill>
                  <a:schemeClr val="tx1"/>
                </a:solidFill>
                <a:effectLst/>
                <a:latin typeface="+mn-lt"/>
                <a:ea typeface="+mn-ea"/>
                <a:cs typeface="+mn-cs"/>
              </a:rPr>
              <a:t>Naik</a:t>
            </a:r>
            <a:r>
              <a:rPr lang="en-US" sz="1200" b="0" i="0" kern="1200" dirty="0" smtClean="0">
                <a:solidFill>
                  <a:schemeClr val="tx1"/>
                </a:solidFill>
                <a:effectLst/>
                <a:latin typeface="+mn-lt"/>
                <a:ea typeface="+mn-ea"/>
                <a:cs typeface="+mn-cs"/>
              </a:rPr>
              <a:t>, V., Holloway, J., et al. (2012). Transport of </a:t>
            </a:r>
            <a:r>
              <a:rPr lang="en-US" sz="1200" b="0" i="0" kern="1200" dirty="0" err="1" smtClean="0">
                <a:solidFill>
                  <a:schemeClr val="tx1"/>
                </a:solidFill>
                <a:effectLst/>
                <a:latin typeface="+mn-lt"/>
                <a:ea typeface="+mn-ea"/>
                <a:cs typeface="+mn-cs"/>
              </a:rPr>
              <a:t>asian</a:t>
            </a:r>
            <a:r>
              <a:rPr lang="en-US" sz="1200" b="0" i="0" kern="1200" dirty="0" smtClean="0">
                <a:solidFill>
                  <a:schemeClr val="tx1"/>
                </a:solidFill>
                <a:effectLst/>
                <a:latin typeface="+mn-lt"/>
                <a:ea typeface="+mn-ea"/>
                <a:cs typeface="+mn-cs"/>
              </a:rPr>
              <a:t> ozone pollution into surface air over the western united states in spring.</a:t>
            </a:r>
            <a:r>
              <a:rPr lang="en-US" sz="1200" b="0" i="1" kern="1200" dirty="0" smtClean="0">
                <a:solidFill>
                  <a:schemeClr val="tx1"/>
                </a:solidFill>
                <a:effectLst/>
                <a:latin typeface="+mn-lt"/>
                <a:ea typeface="+mn-ea"/>
                <a:cs typeface="+mn-cs"/>
              </a:rPr>
              <a:t> Journal of Geophysical Research: Atmospheres (1984–2012), 117</a:t>
            </a:r>
            <a:r>
              <a:rPr lang="en-US" sz="1200" b="0" i="0" kern="1200" dirty="0" smtClean="0">
                <a:solidFill>
                  <a:schemeClr val="tx1"/>
                </a:solidFill>
                <a:effectLst/>
                <a:latin typeface="+mn-lt"/>
                <a:ea typeface="+mn-ea"/>
                <a:cs typeface="+mn-cs"/>
              </a:rPr>
              <a:t>(D21)</a:t>
            </a:r>
            <a:endParaRPr lang="en-US" dirty="0" smtClean="0"/>
          </a:p>
          <a:p>
            <a:pPr algn="just">
              <a:lnSpc>
                <a:spcPct val="93000"/>
              </a:lnSpc>
              <a:spcBef>
                <a:spcPct val="0"/>
              </a:spcBef>
              <a:tabLst>
                <a:tab pos="634643" algn="l"/>
                <a:tab pos="1269286" algn="l"/>
                <a:tab pos="1903929" algn="l"/>
                <a:tab pos="2538573" algn="l"/>
                <a:tab pos="3173216" algn="l"/>
                <a:tab pos="3807859" algn="l"/>
                <a:tab pos="4442502" algn="l"/>
                <a:tab pos="5077145" algn="l"/>
              </a:tabLst>
            </a:pPr>
            <a:endParaRPr lang="en-US" dirty="0" smtClean="0"/>
          </a:p>
          <a:p>
            <a:pPr algn="just">
              <a:lnSpc>
                <a:spcPct val="93000"/>
              </a:lnSpc>
              <a:spcBef>
                <a:spcPct val="0"/>
              </a:spcBef>
              <a:tabLst>
                <a:tab pos="634643" algn="l"/>
                <a:tab pos="1269286" algn="l"/>
                <a:tab pos="1903929" algn="l"/>
                <a:tab pos="2538573" algn="l"/>
                <a:tab pos="3173216" algn="l"/>
                <a:tab pos="3807859" algn="l"/>
                <a:tab pos="4442502" algn="l"/>
                <a:tab pos="5077145" algn="l"/>
              </a:tabLst>
            </a:pPr>
            <a:r>
              <a:rPr dirty="0" smtClean="0"/>
              <a:t>Asian </a:t>
            </a:r>
            <a:r>
              <a:rPr dirty="0"/>
              <a:t>pollution enhancements to (a) mean ozone mixing ratios at ∼800 </a:t>
            </a:r>
            <a:r>
              <a:rPr dirty="0" err="1"/>
              <a:t>hPa</a:t>
            </a:r>
            <a:r>
              <a:rPr dirty="0"/>
              <a:t> and (b) daily maximum 8‐h ozone in surface air for May–June 2010, estimated with ∼50 km AM3. (c) Same as Figure 9b, but for ∼200 km AM3. The dashed rectangle in Figure 9a indicates the surface region analyzed </a:t>
            </a:r>
            <a:r>
              <a:rPr dirty="0" err="1"/>
              <a:t>inFigure</a:t>
            </a:r>
            <a:r>
              <a:rPr dirty="0"/>
              <a:t> 10. The symbols denote locations of 12 </a:t>
            </a:r>
            <a:r>
              <a:rPr dirty="0" err="1"/>
              <a:t>CASTNet</a:t>
            </a:r>
            <a:r>
              <a:rPr dirty="0"/>
              <a:t> high‐elevation sites shown </a:t>
            </a:r>
            <a:r>
              <a:rPr dirty="0" err="1"/>
              <a:t>inFigure</a:t>
            </a:r>
            <a:r>
              <a:rPr dirty="0"/>
              <a:t> S8b.</a:t>
            </a:r>
          </a:p>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AC3F58-4171-4E5D-AF6E-631256684B30}" type="slidenum">
              <a:rPr lang="en-US" smtClean="0"/>
              <a:pPr/>
              <a:t>3</a:t>
            </a:fld>
            <a:endParaRPr lang="en-US"/>
          </a:p>
        </p:txBody>
      </p:sp>
    </p:spTree>
    <p:extLst>
      <p:ext uri="{BB962C8B-B14F-4D97-AF65-F5344CB8AC3E}">
        <p14:creationId xmlns:p14="http://schemas.microsoft.com/office/powerpoint/2010/main" val="27922581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Source:  Blanco G., R. </a:t>
            </a:r>
            <a:r>
              <a:rPr lang="en-US" sz="1200" b="0" i="0" kern="1200" dirty="0" err="1" smtClean="0">
                <a:solidFill>
                  <a:schemeClr val="tx1"/>
                </a:solidFill>
                <a:effectLst/>
                <a:latin typeface="+mn-lt"/>
                <a:ea typeface="+mn-ea"/>
                <a:cs typeface="+mn-cs"/>
              </a:rPr>
              <a:t>Gerlagh</a:t>
            </a:r>
            <a:r>
              <a:rPr lang="en-US" sz="1200" b="0" i="0" kern="1200" dirty="0" smtClean="0">
                <a:solidFill>
                  <a:schemeClr val="tx1"/>
                </a:solidFill>
                <a:effectLst/>
                <a:latin typeface="+mn-lt"/>
                <a:ea typeface="+mn-ea"/>
                <a:cs typeface="+mn-cs"/>
              </a:rPr>
              <a:t>, S. </a:t>
            </a:r>
            <a:r>
              <a:rPr lang="en-US" sz="1200" b="0" i="0" kern="1200" dirty="0" err="1" smtClean="0">
                <a:solidFill>
                  <a:schemeClr val="tx1"/>
                </a:solidFill>
                <a:effectLst/>
                <a:latin typeface="+mn-lt"/>
                <a:ea typeface="+mn-ea"/>
                <a:cs typeface="+mn-cs"/>
              </a:rPr>
              <a:t>Suh</a:t>
            </a:r>
            <a:r>
              <a:rPr lang="en-US" sz="1200" b="0" i="0" kern="1200" dirty="0" smtClean="0">
                <a:solidFill>
                  <a:schemeClr val="tx1"/>
                </a:solidFill>
                <a:effectLst/>
                <a:latin typeface="+mn-lt"/>
                <a:ea typeface="+mn-ea"/>
                <a:cs typeface="+mn-cs"/>
              </a:rPr>
              <a:t>, J. Barrett, H.C. de </a:t>
            </a:r>
            <a:r>
              <a:rPr lang="en-US" sz="1200" b="0" i="0" kern="1200" dirty="0" err="1" smtClean="0">
                <a:solidFill>
                  <a:schemeClr val="tx1"/>
                </a:solidFill>
                <a:effectLst/>
                <a:latin typeface="+mn-lt"/>
                <a:ea typeface="+mn-ea"/>
                <a:cs typeface="+mn-cs"/>
              </a:rPr>
              <a:t>Coninck</a:t>
            </a:r>
            <a:r>
              <a:rPr lang="en-US" sz="1200" b="0" i="0" kern="1200" dirty="0" smtClean="0">
                <a:solidFill>
                  <a:schemeClr val="tx1"/>
                </a:solidFill>
                <a:effectLst/>
                <a:latin typeface="+mn-lt"/>
                <a:ea typeface="+mn-ea"/>
                <a:cs typeface="+mn-cs"/>
              </a:rPr>
              <a:t>, C.F. Diaz </a:t>
            </a:r>
            <a:r>
              <a:rPr lang="en-US" sz="1200" b="0" i="0" kern="1200" dirty="0" err="1" smtClean="0">
                <a:solidFill>
                  <a:schemeClr val="tx1"/>
                </a:solidFill>
                <a:effectLst/>
                <a:latin typeface="+mn-lt"/>
                <a:ea typeface="+mn-ea"/>
                <a:cs typeface="+mn-cs"/>
              </a:rPr>
              <a:t>Morejon</a:t>
            </a:r>
            <a:r>
              <a:rPr lang="en-US" sz="1200" b="0" i="0" kern="1200" dirty="0" smtClean="0">
                <a:solidFill>
                  <a:schemeClr val="tx1"/>
                </a:solidFill>
                <a:effectLst/>
                <a:latin typeface="+mn-lt"/>
                <a:ea typeface="+mn-ea"/>
                <a:cs typeface="+mn-cs"/>
              </a:rPr>
              <a:t>, R. </a:t>
            </a:r>
            <a:r>
              <a:rPr lang="en-US" sz="1200" b="0" i="0" kern="1200" dirty="0" err="1" smtClean="0">
                <a:solidFill>
                  <a:schemeClr val="tx1"/>
                </a:solidFill>
                <a:effectLst/>
                <a:latin typeface="+mn-lt"/>
                <a:ea typeface="+mn-ea"/>
                <a:cs typeface="+mn-cs"/>
              </a:rPr>
              <a:t>Mathur</a:t>
            </a:r>
            <a:r>
              <a:rPr lang="en-US" sz="1200" b="0" i="0" kern="1200" dirty="0" smtClean="0">
                <a:solidFill>
                  <a:schemeClr val="tx1"/>
                </a:solidFill>
                <a:effectLst/>
                <a:latin typeface="+mn-lt"/>
                <a:ea typeface="+mn-ea"/>
                <a:cs typeface="+mn-cs"/>
              </a:rPr>
              <a:t>, N. </a:t>
            </a:r>
            <a:r>
              <a:rPr lang="en-US" sz="1200" b="0" i="0" kern="1200" dirty="0" err="1" smtClean="0">
                <a:solidFill>
                  <a:schemeClr val="tx1"/>
                </a:solidFill>
                <a:effectLst/>
                <a:latin typeface="+mn-lt"/>
                <a:ea typeface="+mn-ea"/>
                <a:cs typeface="+mn-cs"/>
              </a:rPr>
              <a:t>Nakicenovic</a:t>
            </a:r>
            <a:r>
              <a:rPr lang="en-US" sz="1200" b="0" i="0" kern="1200" dirty="0" smtClean="0">
                <a:solidFill>
                  <a:schemeClr val="tx1"/>
                </a:solidFill>
                <a:effectLst/>
                <a:latin typeface="+mn-lt"/>
                <a:ea typeface="+mn-ea"/>
                <a:cs typeface="+mn-cs"/>
              </a:rPr>
              <a:t>, A. </a:t>
            </a:r>
            <a:r>
              <a:rPr lang="en-US" sz="1200" b="0" i="0" kern="1200" dirty="0" err="1" smtClean="0">
                <a:solidFill>
                  <a:schemeClr val="tx1"/>
                </a:solidFill>
                <a:effectLst/>
                <a:latin typeface="+mn-lt"/>
                <a:ea typeface="+mn-ea"/>
                <a:cs typeface="+mn-cs"/>
              </a:rPr>
              <a:t>Ofosu</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Ahenkora</a:t>
            </a:r>
            <a:r>
              <a:rPr lang="en-US" sz="1200" b="0" i="0" kern="1200" dirty="0" smtClean="0">
                <a:solidFill>
                  <a:schemeClr val="tx1"/>
                </a:solidFill>
                <a:effectLst/>
                <a:latin typeface="+mn-lt"/>
                <a:ea typeface="+mn-ea"/>
                <a:cs typeface="+mn-cs"/>
              </a:rPr>
              <a:t>, J. Pan, H. </a:t>
            </a:r>
            <a:r>
              <a:rPr lang="en-US" sz="1200" b="0" i="0" kern="1200" dirty="0" err="1" smtClean="0">
                <a:solidFill>
                  <a:schemeClr val="tx1"/>
                </a:solidFill>
                <a:effectLst/>
                <a:latin typeface="+mn-lt"/>
                <a:ea typeface="+mn-ea"/>
                <a:cs typeface="+mn-cs"/>
              </a:rPr>
              <a:t>Pathak</a:t>
            </a:r>
            <a:r>
              <a:rPr lang="en-US" sz="1200" b="0" i="0" kern="1200" dirty="0" smtClean="0">
                <a:solidFill>
                  <a:schemeClr val="tx1"/>
                </a:solidFill>
                <a:effectLst/>
                <a:latin typeface="+mn-lt"/>
                <a:ea typeface="+mn-ea"/>
                <a:cs typeface="+mn-cs"/>
              </a:rPr>
              <a:t>, J. Rice, R. </a:t>
            </a:r>
            <a:r>
              <a:rPr lang="en-US" sz="1200" b="0" i="0" kern="1200" dirty="0" err="1" smtClean="0">
                <a:solidFill>
                  <a:schemeClr val="tx1"/>
                </a:solidFill>
                <a:effectLst/>
                <a:latin typeface="+mn-lt"/>
                <a:ea typeface="+mn-ea"/>
                <a:cs typeface="+mn-cs"/>
              </a:rPr>
              <a:t>Richels</a:t>
            </a:r>
            <a:r>
              <a:rPr lang="en-US" sz="1200" b="0" i="0" kern="1200" dirty="0" smtClean="0">
                <a:solidFill>
                  <a:schemeClr val="tx1"/>
                </a:solidFill>
                <a:effectLst/>
                <a:latin typeface="+mn-lt"/>
                <a:ea typeface="+mn-ea"/>
                <a:cs typeface="+mn-cs"/>
              </a:rPr>
              <a:t>, S.J. Smith, D.I. Stern, F.L. </a:t>
            </a:r>
            <a:r>
              <a:rPr lang="en-US" sz="1200" b="0" i="0" kern="1200" dirty="0" err="1" smtClean="0">
                <a:solidFill>
                  <a:schemeClr val="tx1"/>
                </a:solidFill>
                <a:effectLst/>
                <a:latin typeface="+mn-lt"/>
                <a:ea typeface="+mn-ea"/>
                <a:cs typeface="+mn-cs"/>
              </a:rPr>
              <a:t>Toth</a:t>
            </a:r>
            <a:r>
              <a:rPr lang="en-US" sz="1200" b="0" i="0" kern="1200" dirty="0" smtClean="0">
                <a:solidFill>
                  <a:schemeClr val="tx1"/>
                </a:solidFill>
                <a:effectLst/>
                <a:latin typeface="+mn-lt"/>
                <a:ea typeface="+mn-ea"/>
                <a:cs typeface="+mn-cs"/>
              </a:rPr>
              <a:t>, and P. Zhou, 2014: Drivers, Trends and Mitigation. In: </a:t>
            </a:r>
            <a:r>
              <a:rPr lang="en-US" sz="1200" b="0" i="1" kern="1200" dirty="0" smtClean="0">
                <a:solidFill>
                  <a:schemeClr val="tx1"/>
                </a:solidFill>
                <a:effectLst/>
                <a:latin typeface="+mn-lt"/>
                <a:ea typeface="+mn-ea"/>
                <a:cs typeface="+mn-cs"/>
              </a:rPr>
              <a:t>Climate Change 2014: Mitigation of Climate Change. Contribution of Working Group III to the Fifth Assessment Report of the Intergovernmental Panel on Climate Change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Edenhofer</a:t>
            </a:r>
            <a:r>
              <a:rPr lang="en-US" sz="1200" b="0" i="0" kern="1200" dirty="0" smtClean="0">
                <a:solidFill>
                  <a:schemeClr val="tx1"/>
                </a:solidFill>
                <a:effectLst/>
                <a:latin typeface="+mn-lt"/>
                <a:ea typeface="+mn-ea"/>
                <a:cs typeface="+mn-cs"/>
              </a:rPr>
              <a:t>, O., R. </a:t>
            </a:r>
            <a:r>
              <a:rPr lang="en-US" sz="1200" b="0" i="0" kern="1200" dirty="0" err="1" smtClean="0">
                <a:solidFill>
                  <a:schemeClr val="tx1"/>
                </a:solidFill>
                <a:effectLst/>
                <a:latin typeface="+mn-lt"/>
                <a:ea typeface="+mn-ea"/>
                <a:cs typeface="+mn-cs"/>
              </a:rPr>
              <a:t>Pichs-Madruga</a:t>
            </a:r>
            <a:r>
              <a:rPr lang="en-US" sz="1200" b="0" i="0" kern="1200" dirty="0" smtClean="0">
                <a:solidFill>
                  <a:schemeClr val="tx1"/>
                </a:solidFill>
                <a:effectLst/>
                <a:latin typeface="+mn-lt"/>
                <a:ea typeface="+mn-ea"/>
                <a:cs typeface="+mn-cs"/>
              </a:rPr>
              <a:t>, Y. </a:t>
            </a:r>
            <a:r>
              <a:rPr lang="en-US" sz="1200" b="0" i="0" kern="1200" dirty="0" err="1" smtClean="0">
                <a:solidFill>
                  <a:schemeClr val="tx1"/>
                </a:solidFill>
                <a:effectLst/>
                <a:latin typeface="+mn-lt"/>
                <a:ea typeface="+mn-ea"/>
                <a:cs typeface="+mn-cs"/>
              </a:rPr>
              <a:t>Sokona</a:t>
            </a:r>
            <a:r>
              <a:rPr lang="en-US" sz="1200" b="0" i="0" kern="1200" dirty="0" smtClean="0">
                <a:solidFill>
                  <a:schemeClr val="tx1"/>
                </a:solidFill>
                <a:effectLst/>
                <a:latin typeface="+mn-lt"/>
                <a:ea typeface="+mn-ea"/>
                <a:cs typeface="+mn-cs"/>
              </a:rPr>
              <a:t>, E. </a:t>
            </a:r>
            <a:r>
              <a:rPr lang="en-US" sz="1200" b="0" i="0" kern="1200" dirty="0" err="1" smtClean="0">
                <a:solidFill>
                  <a:schemeClr val="tx1"/>
                </a:solidFill>
                <a:effectLst/>
                <a:latin typeface="+mn-lt"/>
                <a:ea typeface="+mn-ea"/>
                <a:cs typeface="+mn-cs"/>
              </a:rPr>
              <a:t>Farahani</a:t>
            </a:r>
            <a:r>
              <a:rPr lang="en-US" sz="1200" b="0" i="0" kern="1200" dirty="0" smtClean="0">
                <a:solidFill>
                  <a:schemeClr val="tx1"/>
                </a:solidFill>
                <a:effectLst/>
                <a:latin typeface="+mn-lt"/>
                <a:ea typeface="+mn-ea"/>
                <a:cs typeface="+mn-cs"/>
              </a:rPr>
              <a:t>, S. </a:t>
            </a:r>
            <a:r>
              <a:rPr lang="en-US" sz="1200" b="0" i="0" kern="1200" dirty="0" err="1" smtClean="0">
                <a:solidFill>
                  <a:schemeClr val="tx1"/>
                </a:solidFill>
                <a:effectLst/>
                <a:latin typeface="+mn-lt"/>
                <a:ea typeface="+mn-ea"/>
                <a:cs typeface="+mn-cs"/>
              </a:rPr>
              <a:t>Kadner</a:t>
            </a:r>
            <a:r>
              <a:rPr lang="en-US" sz="1200" b="0" i="0" kern="1200" dirty="0" smtClean="0">
                <a:solidFill>
                  <a:schemeClr val="tx1"/>
                </a:solidFill>
                <a:effectLst/>
                <a:latin typeface="+mn-lt"/>
                <a:ea typeface="+mn-ea"/>
                <a:cs typeface="+mn-cs"/>
              </a:rPr>
              <a:t>, K. </a:t>
            </a:r>
            <a:r>
              <a:rPr lang="en-US" sz="1200" b="0" i="0" kern="1200" dirty="0" err="1" smtClean="0">
                <a:solidFill>
                  <a:schemeClr val="tx1"/>
                </a:solidFill>
                <a:effectLst/>
                <a:latin typeface="+mn-lt"/>
                <a:ea typeface="+mn-ea"/>
                <a:cs typeface="+mn-cs"/>
              </a:rPr>
              <a:t>Seyboth</a:t>
            </a:r>
            <a:r>
              <a:rPr lang="en-US" sz="1200" b="0" i="0" kern="1200" dirty="0" smtClean="0">
                <a:solidFill>
                  <a:schemeClr val="tx1"/>
                </a:solidFill>
                <a:effectLst/>
                <a:latin typeface="+mn-lt"/>
                <a:ea typeface="+mn-ea"/>
                <a:cs typeface="+mn-cs"/>
              </a:rPr>
              <a:t>, A. Adler, I. Baum, S. Brunner, P. </a:t>
            </a:r>
            <a:r>
              <a:rPr lang="en-US" sz="1200" b="0" i="0" kern="1200" dirty="0" err="1" smtClean="0">
                <a:solidFill>
                  <a:schemeClr val="tx1"/>
                </a:solidFill>
                <a:effectLst/>
                <a:latin typeface="+mn-lt"/>
                <a:ea typeface="+mn-ea"/>
                <a:cs typeface="+mn-cs"/>
              </a:rPr>
              <a:t>Eickemeier</a:t>
            </a:r>
            <a:r>
              <a:rPr lang="en-US" sz="1200" b="0" i="0" kern="1200" dirty="0" smtClean="0">
                <a:solidFill>
                  <a:schemeClr val="tx1"/>
                </a:solidFill>
                <a:effectLst/>
                <a:latin typeface="+mn-lt"/>
                <a:ea typeface="+mn-ea"/>
                <a:cs typeface="+mn-cs"/>
              </a:rPr>
              <a:t>, B. </a:t>
            </a:r>
            <a:r>
              <a:rPr lang="en-US" sz="1200" b="0" i="0" kern="1200" dirty="0" err="1" smtClean="0">
                <a:solidFill>
                  <a:schemeClr val="tx1"/>
                </a:solidFill>
                <a:effectLst/>
                <a:latin typeface="+mn-lt"/>
                <a:ea typeface="+mn-ea"/>
                <a:cs typeface="+mn-cs"/>
              </a:rPr>
              <a:t>Kriemann</a:t>
            </a:r>
            <a:r>
              <a:rPr lang="en-US" sz="1200" b="0" i="0" kern="1200" dirty="0" smtClean="0">
                <a:solidFill>
                  <a:schemeClr val="tx1"/>
                </a:solidFill>
                <a:effectLst/>
                <a:latin typeface="+mn-lt"/>
                <a:ea typeface="+mn-ea"/>
                <a:cs typeface="+mn-cs"/>
              </a:rPr>
              <a:t>, J. </a:t>
            </a:r>
            <a:r>
              <a:rPr lang="en-US" sz="1200" b="0" i="0" kern="1200" dirty="0" err="1" smtClean="0">
                <a:solidFill>
                  <a:schemeClr val="tx1"/>
                </a:solidFill>
                <a:effectLst/>
                <a:latin typeface="+mn-lt"/>
                <a:ea typeface="+mn-ea"/>
                <a:cs typeface="+mn-cs"/>
              </a:rPr>
              <a:t>Savolainen</a:t>
            </a:r>
            <a:r>
              <a:rPr lang="en-US" sz="1200" b="0" i="0" kern="1200" dirty="0" smtClean="0">
                <a:solidFill>
                  <a:schemeClr val="tx1"/>
                </a:solidFill>
                <a:effectLst/>
                <a:latin typeface="+mn-lt"/>
                <a:ea typeface="+mn-ea"/>
                <a:cs typeface="+mn-cs"/>
              </a:rPr>
              <a:t>, S. </a:t>
            </a:r>
            <a:r>
              <a:rPr lang="en-US" sz="1200" b="0" i="0" kern="1200" dirty="0" err="1" smtClean="0">
                <a:solidFill>
                  <a:schemeClr val="tx1"/>
                </a:solidFill>
                <a:effectLst/>
                <a:latin typeface="+mn-lt"/>
                <a:ea typeface="+mn-ea"/>
                <a:cs typeface="+mn-cs"/>
              </a:rPr>
              <a:t>Schlömer</a:t>
            </a:r>
            <a:r>
              <a:rPr lang="en-US" sz="1200" b="0" i="0" kern="1200" dirty="0" smtClean="0">
                <a:solidFill>
                  <a:schemeClr val="tx1"/>
                </a:solidFill>
                <a:effectLst/>
                <a:latin typeface="+mn-lt"/>
                <a:ea typeface="+mn-ea"/>
                <a:cs typeface="+mn-cs"/>
              </a:rPr>
              <a:t>, C. von </a:t>
            </a:r>
            <a:r>
              <a:rPr lang="en-US" sz="1200" b="0" i="0" kern="1200" dirty="0" err="1" smtClean="0">
                <a:solidFill>
                  <a:schemeClr val="tx1"/>
                </a:solidFill>
                <a:effectLst/>
                <a:latin typeface="+mn-lt"/>
                <a:ea typeface="+mn-ea"/>
                <a:cs typeface="+mn-cs"/>
              </a:rPr>
              <a:t>Stechow</a:t>
            </a:r>
            <a:r>
              <a:rPr lang="en-US" sz="1200" b="0" i="0" kern="1200" dirty="0" smtClean="0">
                <a:solidFill>
                  <a:schemeClr val="tx1"/>
                </a:solidFill>
                <a:effectLst/>
                <a:latin typeface="+mn-lt"/>
                <a:ea typeface="+mn-ea"/>
                <a:cs typeface="+mn-cs"/>
              </a:rPr>
              <a:t>, T. </a:t>
            </a:r>
            <a:r>
              <a:rPr lang="en-US" sz="1200" b="0" i="0" kern="1200" dirty="0" err="1" smtClean="0">
                <a:solidFill>
                  <a:schemeClr val="tx1"/>
                </a:solidFill>
                <a:effectLst/>
                <a:latin typeface="+mn-lt"/>
                <a:ea typeface="+mn-ea"/>
                <a:cs typeface="+mn-cs"/>
              </a:rPr>
              <a:t>Zwickel</a:t>
            </a:r>
            <a:r>
              <a:rPr lang="en-US" sz="1200" b="0" i="0" kern="1200" dirty="0" smtClean="0">
                <a:solidFill>
                  <a:schemeClr val="tx1"/>
                </a:solidFill>
                <a:effectLst/>
                <a:latin typeface="+mn-lt"/>
                <a:ea typeface="+mn-ea"/>
                <a:cs typeface="+mn-cs"/>
              </a:rPr>
              <a:t> and J.C. Minx (eds.)]. Cambridge University Press, Cambridge, United Kingdom and New York, NY, USA. Figure 5.14</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Caption: </a:t>
            </a:r>
            <a:r>
              <a:rPr lang="en-US" dirty="0" smtClean="0"/>
              <a:t>Figure 5.14 | Territory-based versus consumption-based CO2 emissions in five world regions, from 1990 to 2010 | The left panel presents total emissions, while the right panel presents per capita emissions. The blue areas indicate that a region is a net importer of embodied CO2 emissions. The yellow area indicates a region is a net exporter of embodied CO2 | Regions are defined in Annex II.2.  EIT=economies in transition, E </a:t>
            </a:r>
            <a:r>
              <a:rPr lang="en-US" dirty="0" err="1" smtClean="0"/>
              <a:t>Eur</a:t>
            </a:r>
            <a:r>
              <a:rPr lang="en-US" dirty="0" smtClean="0"/>
              <a:t> and part of</a:t>
            </a:r>
            <a:r>
              <a:rPr lang="en-US" baseline="0" dirty="0" smtClean="0"/>
              <a:t> former USSR; MAF= mid east and Africa;  LAM=Latin America and </a:t>
            </a:r>
            <a:r>
              <a:rPr lang="en-US" baseline="0" dirty="0" err="1" smtClean="0"/>
              <a:t>Carrib</a:t>
            </a:r>
            <a:r>
              <a:rPr lang="en-US" baseline="0" dirty="0" smtClean="0"/>
              <a:t>.; OECD1990 = members in 1990, </a:t>
            </a:r>
            <a:r>
              <a:rPr lang="en-US" baseline="0" dirty="0" err="1" smtClean="0"/>
              <a:t>ie</a:t>
            </a:r>
            <a:r>
              <a:rPr lang="en-US" baseline="0" dirty="0" smtClean="0"/>
              <a:t>. </a:t>
            </a:r>
            <a:r>
              <a:rPr lang="en-US" baseline="0" dirty="0" err="1" smtClean="0"/>
              <a:t>Namer</a:t>
            </a:r>
            <a:r>
              <a:rPr lang="en-US" baseline="0" dirty="0" smtClean="0"/>
              <a:t>, </a:t>
            </a:r>
            <a:r>
              <a:rPr lang="en-US" baseline="0" dirty="0" err="1" smtClean="0"/>
              <a:t>Eur</a:t>
            </a:r>
            <a:r>
              <a:rPr lang="en-US" baseline="0" dirty="0" smtClean="0"/>
              <a:t>, Japan, </a:t>
            </a:r>
            <a:r>
              <a:rPr lang="en-US" baseline="0" dirty="0" err="1" smtClean="0"/>
              <a:t>Aust</a:t>
            </a:r>
            <a:r>
              <a:rPr lang="en-US" baseline="0" smtClean="0"/>
              <a:t>, NZ; ASIA=non-OECD Asia.</a:t>
            </a:r>
            <a:endParaRPr lang="en-US" dirty="0"/>
          </a:p>
        </p:txBody>
      </p:sp>
      <p:sp>
        <p:nvSpPr>
          <p:cNvPr id="4" name="Slide Number Placeholder 3"/>
          <p:cNvSpPr>
            <a:spLocks noGrp="1"/>
          </p:cNvSpPr>
          <p:nvPr>
            <p:ph type="sldNum" sz="quarter" idx="10"/>
          </p:nvPr>
        </p:nvSpPr>
        <p:spPr/>
        <p:txBody>
          <a:bodyPr/>
          <a:lstStyle/>
          <a:p>
            <a:fld id="{96AEBBE5-17E9-4AAF-AA1C-490A4E628018}" type="slidenum">
              <a:rPr lang="en-US" smtClean="0"/>
              <a:t>30</a:t>
            </a:fld>
            <a:endParaRPr lang="en-US"/>
          </a:p>
        </p:txBody>
      </p:sp>
    </p:spTree>
    <p:extLst>
      <p:ext uri="{BB962C8B-B14F-4D97-AF65-F5344CB8AC3E}">
        <p14:creationId xmlns:p14="http://schemas.microsoft.com/office/powerpoint/2010/main" val="3021489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Illustrate last item</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EDB85B9-307E-45D6-AD94-3C7D9575ACF3}"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6967543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7" y="930227"/>
            <a:ext cx="4055129" cy="318683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pPr defTabSz="410248" fontAlgn="base" hangingPunct="0">
              <a:lnSpc>
                <a:spcPct val="93000"/>
              </a:lnSpc>
              <a:spcBef>
                <a:spcPct val="0"/>
              </a:spcBef>
              <a:spcAft>
                <a:spcPct val="0"/>
              </a:spcAft>
              <a:buClr>
                <a:srgbClr val="000000"/>
              </a:buClr>
              <a:buSzPct val="45000"/>
            </a:pPr>
            <a:endParaRPr lang="en-US" sz="2200">
              <a:solidFill>
                <a:prstClr val="black"/>
              </a:solidFill>
              <a:latin typeface="Times New Roman" pitchFamily="18" charset="0"/>
            </a:endParaRPr>
          </a:p>
        </p:txBody>
      </p:sp>
      <p:sp>
        <p:nvSpPr>
          <p:cNvPr id="4098" name="Text Box 2"/>
          <p:cNvSpPr txBox="1">
            <a:spLocks noGrp="1" noChangeArrowheads="1"/>
          </p:cNvSpPr>
          <p:nvPr>
            <p:ph type="body"/>
          </p:nvPr>
        </p:nvSpPr>
        <p:spPr bwMode="auto">
          <a:xfrm>
            <a:off x="1046350" y="4425181"/>
            <a:ext cx="4770904" cy="35360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US" sz="1200" b="0" i="0" kern="1200" dirty="0" smtClean="0">
                <a:solidFill>
                  <a:schemeClr val="tx1"/>
                </a:solidFill>
                <a:effectLst/>
                <a:latin typeface="+mn-lt"/>
                <a:ea typeface="+mn-ea"/>
                <a:cs typeface="+mn-cs"/>
              </a:rPr>
              <a:t>Liu, J., Mooney, H., Hull, V., Davis, S. J., Gaskell, J., </a:t>
            </a:r>
            <a:r>
              <a:rPr lang="en-US" sz="1200" b="0" i="0" kern="1200" dirty="0" err="1" smtClean="0">
                <a:solidFill>
                  <a:schemeClr val="tx1"/>
                </a:solidFill>
                <a:effectLst/>
                <a:latin typeface="+mn-lt"/>
                <a:ea typeface="+mn-ea"/>
                <a:cs typeface="+mn-cs"/>
              </a:rPr>
              <a:t>Hertel</a:t>
            </a:r>
            <a:r>
              <a:rPr lang="en-US" sz="1200" b="0" i="0" kern="1200" dirty="0" smtClean="0">
                <a:solidFill>
                  <a:schemeClr val="tx1"/>
                </a:solidFill>
                <a:effectLst/>
                <a:latin typeface="+mn-lt"/>
                <a:ea typeface="+mn-ea"/>
                <a:cs typeface="+mn-cs"/>
              </a:rPr>
              <a:t>, T., et al. (2015). Systems integration for global sustainability.</a:t>
            </a:r>
            <a:r>
              <a:rPr lang="en-US" sz="1200" b="0" i="1" kern="1200" dirty="0" smtClean="0">
                <a:solidFill>
                  <a:schemeClr val="tx1"/>
                </a:solidFill>
                <a:effectLst/>
                <a:latin typeface="+mn-lt"/>
                <a:ea typeface="+mn-ea"/>
                <a:cs typeface="+mn-cs"/>
              </a:rPr>
              <a:t> Science, 347</a:t>
            </a:r>
            <a:r>
              <a:rPr lang="en-US" sz="1200" b="0" i="0" kern="1200" dirty="0" smtClean="0">
                <a:solidFill>
                  <a:schemeClr val="tx1"/>
                </a:solidFill>
                <a:effectLst/>
                <a:latin typeface="+mn-lt"/>
                <a:ea typeface="+mn-ea"/>
                <a:cs typeface="+mn-cs"/>
              </a:rPr>
              <a:t>(6225) doi:</a:t>
            </a:r>
            <a:r>
              <a:rPr lang="en-US" sz="1200" b="0" i="0" kern="1200" dirty="0" smtClean="0">
                <a:solidFill>
                  <a:schemeClr val="tx1"/>
                </a:solidFill>
                <a:effectLst/>
                <a:latin typeface="+mn-lt"/>
                <a:ea typeface="+mn-ea"/>
                <a:cs typeface="+mn-cs"/>
                <a:hlinkClick r:id="rId3"/>
              </a:rPr>
              <a:t>10.1126/science.1258832</a:t>
            </a:r>
            <a:endParaRPr lang="en-GB" altLang="en-US" dirty="0" smtClean="0">
              <a:latin typeface="Arial" charset="0"/>
              <a:ea typeface="msgothic" charset="0"/>
              <a:cs typeface="msgothic" charset="0"/>
            </a:endParaRPr>
          </a:p>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endParaRPr lang="en-GB" altLang="en-US" dirty="0" smtClean="0">
              <a:latin typeface="Arial" charset="0"/>
              <a:ea typeface="msgothic" charset="0"/>
              <a:cs typeface="msgothic" charset="0"/>
            </a:endParaRPr>
          </a:p>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dirty="0" smtClean="0">
                <a:latin typeface="Arial" charset="0"/>
                <a:ea typeface="msgothic" charset="0"/>
                <a:cs typeface="msgothic" charset="0"/>
              </a:rPr>
              <a:t>Cascading </a:t>
            </a:r>
            <a:r>
              <a:rPr lang="en-GB" altLang="en-US" dirty="0">
                <a:latin typeface="Arial" charset="0"/>
                <a:ea typeface="msgothic" charset="0"/>
                <a:cs typeface="msgothic" charset="0"/>
              </a:rPr>
              <a:t>and </a:t>
            </a:r>
            <a:r>
              <a:rPr lang="en-GB" altLang="en-US" dirty="0" err="1">
                <a:latin typeface="Arial" charset="0"/>
                <a:ea typeface="msgothic" charset="0"/>
                <a:cs typeface="msgothic" charset="0"/>
              </a:rPr>
              <a:t>spillover</a:t>
            </a:r>
            <a:r>
              <a:rPr lang="en-GB" altLang="en-US" dirty="0">
                <a:latin typeface="Arial" charset="0"/>
                <a:ea typeface="msgothic" charset="0"/>
                <a:cs typeface="msgothic" charset="0"/>
              </a:rPr>
              <a:t> effects of biofuel production on land conversion and CO</a:t>
            </a:r>
            <a:r>
              <a:rPr lang="en-GB" altLang="en-US" baseline="-33000" dirty="0">
                <a:latin typeface="Arial" charset="0"/>
                <a:ea typeface="msgothic" charset="0"/>
                <a:cs typeface="msgothic" charset="0"/>
              </a:rPr>
              <a:t>2</a:t>
            </a:r>
            <a:r>
              <a:rPr lang="en-GB" altLang="en-US" dirty="0">
                <a:latin typeface="Arial" charset="0"/>
                <a:ea typeface="msgothic" charset="0"/>
                <a:cs typeface="msgothic" charset="0"/>
              </a:rPr>
              <a:t> emissions, as revealed by systems </a:t>
            </a:r>
            <a:r>
              <a:rPr lang="en-GB" altLang="en-US" dirty="0" err="1">
                <a:latin typeface="Arial" charset="0"/>
                <a:ea typeface="msgothic" charset="0"/>
                <a:cs typeface="msgothic" charset="0"/>
              </a:rPr>
              <a:t>integration.Meeting</a:t>
            </a:r>
            <a:r>
              <a:rPr lang="en-GB" altLang="en-US" dirty="0">
                <a:latin typeface="Arial" charset="0"/>
                <a:ea typeface="msgothic" charset="0"/>
                <a:cs typeface="msgothic" charset="0"/>
              </a:rPr>
              <a:t> the Renewable Fuel Standard mandate [to produce 50 </a:t>
            </a:r>
            <a:r>
              <a:rPr lang="en-GB" altLang="en-US" dirty="0" err="1">
                <a:latin typeface="Arial" charset="0"/>
                <a:ea typeface="msgothic" charset="0"/>
                <a:cs typeface="msgothic" charset="0"/>
              </a:rPr>
              <a:t>Gigaliters</a:t>
            </a:r>
            <a:r>
              <a:rPr lang="en-GB" altLang="en-US" dirty="0">
                <a:latin typeface="Arial" charset="0"/>
                <a:ea typeface="msgothic" charset="0"/>
                <a:cs typeface="msgothic" charset="0"/>
              </a:rPr>
              <a:t> (GL) of additional ethanol on top of the 2001 production level] in the United States reduces the use of petroleum but requires additional corn area (</a:t>
            </a:r>
            <a:r>
              <a:rPr lang="en-GB" altLang="en-US" i="1" dirty="0">
                <a:latin typeface="Arial" charset="0"/>
                <a:ea typeface="msgothic" charset="0"/>
                <a:cs typeface="msgothic" charset="0"/>
              </a:rPr>
              <a:t>99</a:t>
            </a:r>
            <a:r>
              <a:rPr lang="en-GB" altLang="en-US" dirty="0">
                <a:latin typeface="Arial" charset="0"/>
                <a:ea typeface="msgothic" charset="0"/>
                <a:cs typeface="msgothic" charset="0"/>
              </a:rPr>
              <a:t>). The expansion in U.S. corn area leads to reduction in harvested area of oilseeds and other crops in the United States. This boosts world prices for these crops and encourages more production of oilseeds and corn in the rest of the world. The expansion of cropland in the United States and the rest of the world leads to more emissions of CO</a:t>
            </a:r>
            <a:r>
              <a:rPr lang="en-GB" altLang="en-US" baseline="-33000" dirty="0">
                <a:latin typeface="Arial" charset="0"/>
                <a:ea typeface="msgothic" charset="0"/>
                <a:cs typeface="msgothic" charset="0"/>
              </a:rPr>
              <a:t>2</a:t>
            </a:r>
            <a:r>
              <a:rPr lang="en-GB" altLang="en-US" dirty="0">
                <a:latin typeface="Arial" charset="0"/>
                <a:ea typeface="msgothic" charset="0"/>
                <a:cs typeface="msgothic" charset="0"/>
              </a:rPr>
              <a:t> and the conversion of pasture and forest lands around the world. This land conversion also releases CO</a:t>
            </a:r>
            <a:r>
              <a:rPr lang="en-GB" altLang="en-US" baseline="-33000" dirty="0">
                <a:latin typeface="Arial" charset="0"/>
                <a:ea typeface="msgothic" charset="0"/>
                <a:cs typeface="msgothic" charset="0"/>
              </a:rPr>
              <a:t>2</a:t>
            </a:r>
            <a:r>
              <a:rPr lang="en-GB" altLang="en-US" dirty="0">
                <a:latin typeface="Arial" charset="0"/>
                <a:ea typeface="msgothic" charset="0"/>
                <a:cs typeface="msgothic" charset="0"/>
              </a:rPr>
              <a:t>, offsetting the reduction of CO</a:t>
            </a:r>
            <a:r>
              <a:rPr lang="en-GB" altLang="en-US" baseline="-33000" dirty="0">
                <a:latin typeface="Arial" charset="0"/>
                <a:ea typeface="msgothic" charset="0"/>
                <a:cs typeface="msgothic" charset="0"/>
              </a:rPr>
              <a:t>2</a:t>
            </a:r>
            <a:r>
              <a:rPr lang="en-GB" altLang="en-US" dirty="0">
                <a:latin typeface="Arial" charset="0"/>
                <a:ea typeface="msgothic" charset="0"/>
                <a:cs typeface="msgothic" charset="0"/>
              </a:rPr>
              <a:t> emissions from using less fossil fuels and more biofuels (assuming a 2/3 ethanol/petroleum energy conversion rate). Estimates are on an annual basis over a 30-year production period for the biofuel facilities and in approximate amounts derived from (</a:t>
            </a:r>
            <a:r>
              <a:rPr lang="en-GB" altLang="en-US" i="1" dirty="0">
                <a:latin typeface="Arial" charset="0"/>
                <a:ea typeface="msgothic" charset="0"/>
                <a:cs typeface="msgothic" charset="0"/>
              </a:rPr>
              <a:t>99</a:t>
            </a:r>
            <a:r>
              <a:rPr lang="en-GB" altLang="en-US" dirty="0">
                <a:latin typeface="Arial" charset="0"/>
                <a:ea typeface="msgothic" charset="0"/>
                <a:cs typeface="msgothic" charset="0"/>
              </a:rPr>
              <a:t>). Arrows indicate the direction of influences. Symbols “–” and “+” refer to decrease and increase, respectively, in land area, ethanol, fossil fuel, or CO</a:t>
            </a:r>
            <a:r>
              <a:rPr lang="en-GB" altLang="en-US" baseline="-33000" dirty="0">
                <a:latin typeface="Arial" charset="0"/>
                <a:ea typeface="msgothic" charset="0"/>
                <a:cs typeface="msgothic" charset="0"/>
              </a:rPr>
              <a:t>2</a:t>
            </a:r>
            <a:r>
              <a:rPr lang="en-GB" altLang="en-US" dirty="0">
                <a:latin typeface="Arial" charset="0"/>
                <a:ea typeface="msgothic" charset="0"/>
                <a:cs typeface="msgothic" charset="0"/>
              </a:rPr>
              <a:t>. </a:t>
            </a:r>
            <a:r>
              <a:rPr lang="en-GB" altLang="en-US" dirty="0" err="1">
                <a:latin typeface="Arial" charset="0"/>
                <a:ea typeface="msgothic" charset="0"/>
                <a:cs typeface="msgothic" charset="0"/>
              </a:rPr>
              <a:t>Tg</a:t>
            </a:r>
            <a:r>
              <a:rPr lang="en-GB" altLang="en-US" dirty="0">
                <a:latin typeface="Arial" charset="0"/>
                <a:ea typeface="msgothic" charset="0"/>
                <a:cs typeface="msgothic" charset="0"/>
              </a:rPr>
              <a:t>, </a:t>
            </a:r>
            <a:r>
              <a:rPr lang="en-GB" altLang="en-US" dirty="0" err="1">
                <a:latin typeface="Arial" charset="0"/>
                <a:ea typeface="msgothic" charset="0"/>
                <a:cs typeface="msgothic" charset="0"/>
              </a:rPr>
              <a:t>teragrams</a:t>
            </a:r>
            <a:r>
              <a:rPr lang="en-GB" altLang="en-US" dirty="0">
                <a:latin typeface="Arial" charset="0"/>
                <a:ea typeface="msgothic" charset="0"/>
                <a:cs typeface="msgothic" charset="0"/>
              </a:rPr>
              <a:t>; </a:t>
            </a:r>
            <a:r>
              <a:rPr lang="en-GB" altLang="en-US" dirty="0" err="1">
                <a:latin typeface="Arial" charset="0"/>
                <a:ea typeface="msgothic" charset="0"/>
                <a:cs typeface="msgothic" charset="0"/>
              </a:rPr>
              <a:t>Mha</a:t>
            </a:r>
            <a:r>
              <a:rPr lang="en-GB" altLang="en-US" dirty="0">
                <a:latin typeface="Arial" charset="0"/>
                <a:ea typeface="msgothic" charset="0"/>
                <a:cs typeface="msgothic" charset="0"/>
              </a:rPr>
              <a:t>, million ha. [Graphics are used with permissions from Fotolia.com]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Illustrate last item</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EDB85B9-307E-45D6-AD94-3C7D9575ACF3}"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6967543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AC3F58-4171-4E5D-AF6E-631256684B30}" type="slidenum">
              <a:rPr lang="en-US" smtClean="0"/>
              <a:pPr/>
              <a:t>34</a:t>
            </a:fld>
            <a:endParaRPr lang="en-US"/>
          </a:p>
        </p:txBody>
      </p:sp>
    </p:spTree>
    <p:extLst>
      <p:ext uri="{BB962C8B-B14F-4D97-AF65-F5344CB8AC3E}">
        <p14:creationId xmlns:p14="http://schemas.microsoft.com/office/powerpoint/2010/main" val="11380283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Lenton, Timothy M., Hermann Held, </a:t>
            </a:r>
            <a:r>
              <a:rPr lang="en-US" sz="1200" kern="1200" dirty="0" err="1" smtClean="0">
                <a:solidFill>
                  <a:schemeClr val="tx1"/>
                </a:solidFill>
                <a:effectLst/>
                <a:latin typeface="+mn-lt"/>
                <a:ea typeface="+mn-ea"/>
                <a:cs typeface="+mn-cs"/>
              </a:rPr>
              <a:t>Elmar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Kriegler</a:t>
            </a:r>
            <a:r>
              <a:rPr lang="en-US" sz="1200" kern="1200" dirty="0" smtClean="0">
                <a:solidFill>
                  <a:schemeClr val="tx1"/>
                </a:solidFill>
                <a:effectLst/>
                <a:latin typeface="+mn-lt"/>
                <a:ea typeface="+mn-ea"/>
                <a:cs typeface="+mn-cs"/>
              </a:rPr>
              <a:t>, et al. 2008. Tipping elements in the earth's climate system." </a:t>
            </a:r>
            <a:r>
              <a:rPr lang="en-US" sz="1200" u="sng" kern="1200" dirty="0" smtClean="0">
                <a:solidFill>
                  <a:schemeClr val="tx1"/>
                </a:solidFill>
                <a:effectLst/>
                <a:latin typeface="+mn-lt"/>
                <a:ea typeface="+mn-ea"/>
                <a:cs typeface="+mn-cs"/>
              </a:rPr>
              <a:t>Proceedings of the National Academy of Sciences.</a:t>
            </a:r>
            <a:r>
              <a:rPr lang="en-US" sz="1200" kern="1200" dirty="0" smtClean="0">
                <a:solidFill>
                  <a:schemeClr val="tx1"/>
                </a:solidFill>
                <a:effectLst/>
                <a:latin typeface="+mn-lt"/>
                <a:ea typeface="+mn-ea"/>
                <a:cs typeface="+mn-cs"/>
              </a:rPr>
              <a:t> 105 (6):1786-1793</a:t>
            </a:r>
            <a:endParaRPr lang="en-US" dirty="0"/>
          </a:p>
        </p:txBody>
      </p:sp>
      <p:sp>
        <p:nvSpPr>
          <p:cNvPr id="4" name="Slide Number Placeholder 3"/>
          <p:cNvSpPr>
            <a:spLocks noGrp="1"/>
          </p:cNvSpPr>
          <p:nvPr>
            <p:ph type="sldNum" sz="quarter" idx="10"/>
          </p:nvPr>
        </p:nvSpPr>
        <p:spPr/>
        <p:txBody>
          <a:bodyPr/>
          <a:lstStyle/>
          <a:p>
            <a:fld id="{FFAC3F58-4171-4E5D-AF6E-631256684B30}" type="slidenum">
              <a:rPr lang="en-US" smtClean="0"/>
              <a:pPr/>
              <a:t>35</a:t>
            </a:fld>
            <a:endParaRPr lang="en-US"/>
          </a:p>
        </p:txBody>
      </p:sp>
    </p:spTree>
    <p:extLst>
      <p:ext uri="{BB962C8B-B14F-4D97-AF65-F5344CB8AC3E}">
        <p14:creationId xmlns:p14="http://schemas.microsoft.com/office/powerpoint/2010/main" val="12959779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Barrett, C. B., &amp; </a:t>
            </a:r>
            <a:r>
              <a:rPr lang="en-US" sz="1200" b="0" i="0" kern="1200" dirty="0" err="1" smtClean="0">
                <a:solidFill>
                  <a:schemeClr val="tx1"/>
                </a:solidFill>
                <a:effectLst/>
                <a:latin typeface="+mn-lt"/>
                <a:ea typeface="+mn-ea"/>
                <a:cs typeface="+mn-cs"/>
              </a:rPr>
              <a:t>Constas</a:t>
            </a:r>
            <a:r>
              <a:rPr lang="en-US" sz="1200" b="0" i="0" kern="1200" dirty="0" smtClean="0">
                <a:solidFill>
                  <a:schemeClr val="tx1"/>
                </a:solidFill>
                <a:effectLst/>
                <a:latin typeface="+mn-lt"/>
                <a:ea typeface="+mn-ea"/>
                <a:cs typeface="+mn-cs"/>
              </a:rPr>
              <a:t>, M. A. (2014). Toward a theory of resilience for international development applications.</a:t>
            </a:r>
            <a:r>
              <a:rPr lang="en-US" sz="1200" b="0" i="1" kern="1200" dirty="0" smtClean="0">
                <a:solidFill>
                  <a:schemeClr val="tx1"/>
                </a:solidFill>
                <a:effectLst/>
                <a:latin typeface="+mn-lt"/>
                <a:ea typeface="+mn-ea"/>
                <a:cs typeface="+mn-cs"/>
              </a:rPr>
              <a:t> Proceedings of the National Academy of Sciences, 111</a:t>
            </a:r>
            <a:r>
              <a:rPr lang="en-US" sz="1200" b="0" i="0" kern="1200" dirty="0" smtClean="0">
                <a:solidFill>
                  <a:schemeClr val="tx1"/>
                </a:solidFill>
                <a:effectLst/>
                <a:latin typeface="+mn-lt"/>
                <a:ea typeface="+mn-ea"/>
                <a:cs typeface="+mn-cs"/>
              </a:rPr>
              <a:t>(40), 14625-14630. doi:</a:t>
            </a:r>
            <a:r>
              <a:rPr lang="en-US" sz="1200" b="0" i="0" kern="1200" dirty="0" smtClean="0">
                <a:solidFill>
                  <a:schemeClr val="tx1"/>
                </a:solidFill>
                <a:effectLst/>
                <a:latin typeface="+mn-lt"/>
                <a:ea typeface="+mn-ea"/>
                <a:cs typeface="+mn-cs"/>
                <a:hlinkClick r:id="rId3"/>
              </a:rPr>
              <a:t>10.1073/pnas.1320880111</a:t>
            </a:r>
            <a:endParaRPr lang="en-US" dirty="0"/>
          </a:p>
        </p:txBody>
      </p:sp>
      <p:sp>
        <p:nvSpPr>
          <p:cNvPr id="4" name="Slide Number Placeholder 3"/>
          <p:cNvSpPr>
            <a:spLocks noGrp="1"/>
          </p:cNvSpPr>
          <p:nvPr>
            <p:ph type="sldNum" sz="quarter" idx="10"/>
          </p:nvPr>
        </p:nvSpPr>
        <p:spPr/>
        <p:txBody>
          <a:bodyPr/>
          <a:lstStyle/>
          <a:p>
            <a:fld id="{FFAC3F58-4171-4E5D-AF6E-631256684B30}" type="slidenum">
              <a:rPr lang="en-US" smtClean="0"/>
              <a:pPr/>
              <a:t>36</a:t>
            </a:fld>
            <a:endParaRPr lang="en-US"/>
          </a:p>
        </p:txBody>
      </p:sp>
    </p:spTree>
    <p:extLst>
      <p:ext uri="{BB962C8B-B14F-4D97-AF65-F5344CB8AC3E}">
        <p14:creationId xmlns:p14="http://schemas.microsoft.com/office/powerpoint/2010/main" val="32649309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Illustrate last item</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EDB85B9-307E-45D6-AD94-3C7D9575ACF3}"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6967543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Illustrate last item</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EDB85B9-307E-45D6-AD94-3C7D9575ACF3}"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6967543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i="0" kern="1200" baseline="0" dirty="0" smtClean="0">
              <a:solidFill>
                <a:schemeClr val="tx1"/>
              </a:solidFill>
              <a:latin typeface="+mn-lt"/>
              <a:ea typeface="+mn-ea"/>
              <a:cs typeface="+mn-cs"/>
            </a:endParaRPr>
          </a:p>
          <a:p>
            <a:r>
              <a:rPr lang="en-US" dirty="0" smtClean="0"/>
              <a:t>Clark, WC and BL Turner.  Unpublished.  Coping with challenges: Analyzing Resilience and Vulnerability in Social-Environmental Systems (SES)</a:t>
            </a:r>
          </a:p>
          <a:p>
            <a:endParaRPr lang="en-US" dirty="0" smtClean="0"/>
          </a:p>
          <a:p>
            <a:pPr>
              <a:lnSpc>
                <a:spcPct val="115000"/>
              </a:lnSpc>
              <a:spcAft>
                <a:spcPts val="1000"/>
              </a:spcAft>
            </a:pPr>
            <a:r>
              <a:rPr lang="en-US" sz="1200" dirty="0" smtClean="0">
                <a:latin typeface="Times New Roman"/>
                <a:ea typeface="Calibri"/>
              </a:rPr>
              <a:t>An SES in a particular place is can be seen developing through time as a function of its own internal interactions within and between its social and environmental subsystems plus its external interactions with systems at other scales. This development of the SES is continually perturbed by multiple challenges, some originating endogenously as a result of system dynamics, others originating exogenously, from outside the particular SES. Only some parts of the SES will be directly </a:t>
            </a:r>
            <a:r>
              <a:rPr lang="en-US" sz="1200" i="1" dirty="0" smtClean="0">
                <a:latin typeface="Times New Roman"/>
                <a:ea typeface="Calibri"/>
              </a:rPr>
              <a:t>exposed </a:t>
            </a:r>
            <a:r>
              <a:rPr lang="en-US" sz="1200" dirty="0" smtClean="0">
                <a:latin typeface="Times New Roman"/>
                <a:ea typeface="Calibri"/>
              </a:rPr>
              <a:t>to such challenges. The SES’s ability to sustain its development in the face of these challenges is a function of the challenges themselves, </a:t>
            </a:r>
            <a:r>
              <a:rPr lang="en-US" sz="1200" i="1" dirty="0" smtClean="0">
                <a:latin typeface="Times New Roman"/>
                <a:ea typeface="Calibri"/>
              </a:rPr>
              <a:t>exposure </a:t>
            </a:r>
            <a:r>
              <a:rPr lang="en-US" sz="1200" dirty="0" smtClean="0">
                <a:latin typeface="Times New Roman"/>
                <a:ea typeface="Calibri"/>
              </a:rPr>
              <a:t>of different parts of the system to the challenges, and the system’s </a:t>
            </a:r>
            <a:r>
              <a:rPr lang="en-US" sz="1200" i="1" dirty="0" smtClean="0">
                <a:latin typeface="Times New Roman"/>
                <a:ea typeface="Calibri"/>
              </a:rPr>
              <a:t>capacities to absorb those challenges or adapt to them</a:t>
            </a:r>
            <a:r>
              <a:rPr lang="en-US" sz="1200" dirty="0" smtClean="0">
                <a:latin typeface="Times New Roman"/>
                <a:ea typeface="Calibri"/>
              </a:rPr>
              <a:t>.   These capacities support the </a:t>
            </a:r>
            <a:r>
              <a:rPr lang="en-US" sz="1200" i="1" dirty="0" smtClean="0">
                <a:latin typeface="Times New Roman"/>
                <a:ea typeface="Calibri"/>
              </a:rPr>
              <a:t>response processes </a:t>
            </a:r>
            <a:r>
              <a:rPr lang="en-US" sz="1200" dirty="0" smtClean="0">
                <a:latin typeface="Times New Roman"/>
                <a:ea typeface="Calibri"/>
              </a:rPr>
              <a:t>of </a:t>
            </a:r>
            <a:r>
              <a:rPr lang="en-US" sz="1200" i="1" dirty="0" smtClean="0">
                <a:latin typeface="Times New Roman"/>
                <a:ea typeface="Calibri"/>
              </a:rPr>
              <a:t>adjustment </a:t>
            </a:r>
            <a:r>
              <a:rPr lang="en-US" sz="1200" dirty="0" smtClean="0">
                <a:latin typeface="Times New Roman"/>
                <a:ea typeface="Calibri"/>
              </a:rPr>
              <a:t>and</a:t>
            </a:r>
            <a:r>
              <a:rPr lang="en-US" sz="1200" i="1" dirty="0" smtClean="0">
                <a:latin typeface="Times New Roman"/>
                <a:ea typeface="Calibri"/>
              </a:rPr>
              <a:t> adaptation </a:t>
            </a:r>
            <a:r>
              <a:rPr lang="en-US" sz="1200" dirty="0" smtClean="0">
                <a:latin typeface="Times New Roman"/>
                <a:ea typeface="Calibri"/>
              </a:rPr>
              <a:t>of the SES in response to the disturbances.  SES dynamics, reflecting the challenges, responses to them, and interactions with the world “outside” the system, result in the outcome of a later set of SES characteristics, potentially including altered state, interactions, capacities, and endogenously generated disturbances (all indicated by the * superscript in the figure.)   These outcomes – these “later” SES characteristics* -- alter the stage on which the next cycle of SES development will be played out.  Given our focus on sustainable development, the outcome of interest in these responses of the SES system to disturbance is whether the inclusive social well being of the “later” SES is greater than that of the earlier one. If so, we can say that the resilience of the system has proven adequate to advance sustainable development in the face of the particular challenges that occurred; if not, we can say that significant components of the SES proved vulnerable to those challenges.</a:t>
            </a:r>
            <a:r>
              <a:rPr lang="en-US" sz="1400" dirty="0" smtClean="0">
                <a:latin typeface="Times New Roman"/>
                <a:ea typeface="Calibri"/>
              </a:rPr>
              <a:t>  </a:t>
            </a:r>
          </a:p>
          <a:p>
            <a:endParaRPr lang="en-US" dirty="0" smtClean="0"/>
          </a:p>
        </p:txBody>
      </p:sp>
      <p:sp>
        <p:nvSpPr>
          <p:cNvPr id="4" name="Slide Number Placeholder 3"/>
          <p:cNvSpPr>
            <a:spLocks noGrp="1"/>
          </p:cNvSpPr>
          <p:nvPr>
            <p:ph type="sldNum" sz="quarter" idx="10"/>
          </p:nvPr>
        </p:nvSpPr>
        <p:spPr/>
        <p:txBody>
          <a:bodyPr/>
          <a:lstStyle/>
          <a:p>
            <a:fld id="{D84191B6-31AF-43E7-99D2-A303F3DA6891}" type="slidenum">
              <a:rPr lang="en-US" smtClean="0">
                <a:solidFill>
                  <a:prstClr val="black"/>
                </a:solidFill>
              </a:rPr>
              <a:pPr/>
              <a:t>39</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AC3F58-4171-4E5D-AF6E-631256684B30}" type="slidenum">
              <a:rPr lang="en-US" smtClean="0"/>
              <a:pPr/>
              <a:t>4</a:t>
            </a:fld>
            <a:endParaRPr lang="en-US"/>
          </a:p>
        </p:txBody>
      </p:sp>
    </p:spTree>
    <p:extLst>
      <p:ext uri="{BB962C8B-B14F-4D97-AF65-F5344CB8AC3E}">
        <p14:creationId xmlns:p14="http://schemas.microsoft.com/office/powerpoint/2010/main" val="21581329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Operational challenges</a:t>
            </a:r>
          </a:p>
          <a:p>
            <a:pPr lvl="1"/>
            <a:r>
              <a:rPr lang="en-US" dirty="0" smtClean="0"/>
              <a:t>How can we do sustainability science better?  // How to do (compute) evaluation  ; also</a:t>
            </a:r>
            <a:r>
              <a:rPr lang="en-US" baseline="0" dirty="0" smtClean="0"/>
              <a:t> engage locals, co-production…. </a:t>
            </a:r>
            <a:endParaRPr lang="en-US" dirty="0" smtClean="0"/>
          </a:p>
          <a:p>
            <a:endParaRPr lang="en-US" baseline="0" dirty="0" smtClean="0"/>
          </a:p>
          <a:p>
            <a:pPr lvl="1"/>
            <a:endParaRPr lang="en-US" baseline="0" dirty="0" smtClean="0"/>
          </a:p>
          <a:p>
            <a:pPr lvl="1"/>
            <a:endParaRPr lang="en-US" dirty="0" smtClean="0"/>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0C106E43-E584-45C3-A6D1-6D634DED60CA}" type="slidenum">
              <a:rPr lang="en-US" smtClean="0">
                <a:solidFill>
                  <a:prstClr val="black"/>
                </a:solidFill>
              </a:rPr>
              <a:pPr/>
              <a:t>40</a:t>
            </a:fld>
            <a:endParaRPr 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Middletown is a sociological / </a:t>
            </a:r>
            <a:r>
              <a:rPr lang="en-US" dirty="0" err="1" smtClean="0"/>
              <a:t>anthropologicla</a:t>
            </a:r>
            <a:r>
              <a:rPr lang="en-US" dirty="0" smtClean="0"/>
              <a:t>  study</a:t>
            </a:r>
            <a:r>
              <a:rPr lang="en-US" baseline="0" dirty="0" smtClean="0"/>
              <a:t> by </a:t>
            </a:r>
            <a:r>
              <a:rPr lang="en-US" dirty="0" smtClean="0"/>
              <a:t>Robert and Helen Lynd of Muncie Indiana</a:t>
            </a:r>
            <a:endParaRPr lang="en-US" dirty="0"/>
          </a:p>
        </p:txBody>
      </p:sp>
      <p:sp>
        <p:nvSpPr>
          <p:cNvPr id="4" name="Slide Number Placeholder 3"/>
          <p:cNvSpPr>
            <a:spLocks noGrp="1"/>
          </p:cNvSpPr>
          <p:nvPr>
            <p:ph type="sldNum" sz="quarter" idx="10"/>
          </p:nvPr>
        </p:nvSpPr>
        <p:spPr/>
        <p:txBody>
          <a:bodyPr/>
          <a:lstStyle/>
          <a:p>
            <a:fld id="{0C106E43-E584-45C3-A6D1-6D634DED60CA}" type="slidenum">
              <a:rPr lang="en-US" smtClean="0">
                <a:solidFill>
                  <a:prstClr val="black"/>
                </a:solidFill>
              </a:rPr>
              <a:pPr/>
              <a:t>41</a:t>
            </a:fld>
            <a:endParaRPr 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  Ferraro, Paul J., Merlin M. </a:t>
            </a:r>
            <a:r>
              <a:rPr lang="en-US" dirty="0" err="1" smtClean="0"/>
              <a:t>Hanauer</a:t>
            </a:r>
            <a:r>
              <a:rPr lang="en-US" dirty="0" smtClean="0"/>
              <a:t>, and Katharine R. E. Sims. 2011. Conditions associated with protected area success in conservation and poverty reduction. </a:t>
            </a:r>
            <a:r>
              <a:rPr lang="en-US" i="1" dirty="0" smtClean="0"/>
              <a:t>Proceedings of the National Academy of Sciences</a:t>
            </a:r>
            <a:r>
              <a:rPr lang="en-US" dirty="0" smtClean="0"/>
              <a:t> 108 (34) (August 23): 13913-8.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Abstract:  Protected areas are the dominant approach to protecting biodiversity and the supply of ecosystem services. Because these protected areas are often placed in regions with widespread poverty and because they can limit agricultural development and exploitation of natural resources, concerns have been raised about their potential to create or reinforce poverty traps. Previous studies suggest that the protected area systems in Costa Rica and Thailand, on average, reduced deforestation and alleviated poverty. We examine these results in more detail by characterizing the heterogeneity of responses to protection conditional on observable characteristics. We find no evidence that protected areas trap historically poorer areas in poverty. In fact, we find that poorer areas at baseline seem to have the greatest levels of poverty reduction as a result of protection. However, we do find that the spatial characteristics associated with the most poverty alleviation are not necessarily the characteristics associated with the most avoided deforestation. We show how an understanding of these spatially heterogeneous responses to protection can be used to generate suitability maps that identify locations in which both environmental and poverty alleviation goals are most likely to be achieved.</a:t>
            </a:r>
            <a:endParaRPr lang="en-US" dirty="0"/>
          </a:p>
        </p:txBody>
      </p:sp>
      <p:sp>
        <p:nvSpPr>
          <p:cNvPr id="4" name="Slide Number Placeholder 3"/>
          <p:cNvSpPr>
            <a:spLocks noGrp="1"/>
          </p:cNvSpPr>
          <p:nvPr>
            <p:ph type="sldNum" sz="quarter" idx="10"/>
          </p:nvPr>
        </p:nvSpPr>
        <p:spPr/>
        <p:txBody>
          <a:bodyPr/>
          <a:lstStyle/>
          <a:p>
            <a:fld id="{0C106E43-E584-45C3-A6D1-6D634DED60CA}" type="slidenum">
              <a:rPr lang="en-US" smtClean="0">
                <a:solidFill>
                  <a:prstClr val="black"/>
                </a:solidFill>
              </a:rPr>
              <a:pPr/>
              <a:t>42</a:t>
            </a:fld>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C106E43-E584-45C3-A6D1-6D634DED60CA}" type="slidenum">
              <a:rPr lang="en-US" smtClean="0">
                <a:solidFill>
                  <a:prstClr val="black"/>
                </a:solidFill>
              </a:rPr>
              <a:pPr/>
              <a:t>43</a:t>
            </a:fld>
            <a:endParaRPr 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UNU-IHDP UNEP. 2012.  </a:t>
            </a:r>
            <a:r>
              <a:rPr lang="en-US" sz="1200" u="sng" kern="1200" dirty="0" smtClean="0">
                <a:solidFill>
                  <a:schemeClr val="tx1"/>
                </a:solidFill>
                <a:effectLst/>
                <a:latin typeface="+mn-lt"/>
                <a:ea typeface="+mn-ea"/>
                <a:cs typeface="+mn-cs"/>
              </a:rPr>
              <a:t>Inclusive wealth report 2012: Measuring progress toward sustainability </a:t>
            </a:r>
            <a:r>
              <a:rPr lang="en-US" sz="1200" kern="1200" dirty="0" smtClean="0">
                <a:solidFill>
                  <a:schemeClr val="tx1"/>
                </a:solidFill>
                <a:effectLst/>
                <a:latin typeface="+mn-lt"/>
                <a:ea typeface="+mn-ea"/>
                <a:cs typeface="+mn-cs"/>
              </a:rPr>
              <a:t>(Cambridge: Cambridge Univ. Press). </a:t>
            </a:r>
            <a:endParaRPr lang="en-US" dirty="0"/>
          </a:p>
        </p:txBody>
      </p:sp>
      <p:sp>
        <p:nvSpPr>
          <p:cNvPr id="4" name="Slide Number Placeholder 3"/>
          <p:cNvSpPr>
            <a:spLocks noGrp="1"/>
          </p:cNvSpPr>
          <p:nvPr>
            <p:ph type="sldNum" sz="quarter" idx="10"/>
          </p:nvPr>
        </p:nvSpPr>
        <p:spPr/>
        <p:txBody>
          <a:bodyPr/>
          <a:lstStyle/>
          <a:p>
            <a:fld id="{FFAC3F58-4171-4E5D-AF6E-631256684B30}" type="slidenum">
              <a:rPr lang="en-US" smtClean="0"/>
              <a:pPr/>
              <a:t>44</a:t>
            </a:fld>
            <a:endParaRPr lang="en-US"/>
          </a:p>
        </p:txBody>
      </p:sp>
    </p:spTree>
    <p:extLst>
      <p:ext uri="{BB962C8B-B14F-4D97-AF65-F5344CB8AC3E}">
        <p14:creationId xmlns:p14="http://schemas.microsoft.com/office/powerpoint/2010/main" val="22565395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C106E43-E584-45C3-A6D1-6D634DED60CA}" type="slidenum">
              <a:rPr lang="en-US" smtClean="0">
                <a:solidFill>
                  <a:prstClr val="black"/>
                </a:solidFill>
              </a:rPr>
              <a:pPr/>
              <a:t>45</a:t>
            </a:fld>
            <a:endParaRPr 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5F5236-DD7A-4F55-88D4-403263B7D28D}" type="slidenum">
              <a:rPr lang="en-US">
                <a:solidFill>
                  <a:prstClr val="black"/>
                </a:solidFill>
              </a:rPr>
              <a:pPr/>
              <a:t>46</a:t>
            </a:fld>
            <a:endParaRPr lang="en-US">
              <a:solidFill>
                <a:prstClr val="black"/>
              </a:solidFill>
            </a:endParaRPr>
          </a:p>
        </p:txBody>
      </p:sp>
      <p:sp>
        <p:nvSpPr>
          <p:cNvPr id="125954" name="Rectangle 2"/>
          <p:cNvSpPr>
            <a:spLocks noGrp="1" noRot="1" noChangeAspect="1" noChangeArrowheads="1" noTextEdit="1"/>
          </p:cNvSpPr>
          <p:nvPr>
            <p:ph type="sldImg"/>
          </p:nvPr>
        </p:nvSpPr>
        <p:spPr>
          <a:xfrm>
            <a:off x="1106488" y="695325"/>
            <a:ext cx="4646612" cy="3486150"/>
          </a:xfrm>
          <a:ln/>
        </p:spPr>
      </p:sp>
      <p:sp>
        <p:nvSpPr>
          <p:cNvPr id="125955" name="Rectangle 3"/>
          <p:cNvSpPr>
            <a:spLocks noGrp="1" noChangeArrowheads="1"/>
          </p:cNvSpPr>
          <p:nvPr>
            <p:ph type="body" idx="1"/>
          </p:nvPr>
        </p:nvSpPr>
        <p:spPr>
          <a:xfrm>
            <a:off x="914508" y="4416538"/>
            <a:ext cx="5028986" cy="4184875"/>
          </a:xfrm>
        </p:spPr>
        <p:txBody>
          <a:bodyPr/>
          <a:lstStyle/>
          <a:p>
            <a:r>
              <a:rPr lang="en-US" dirty="0" smtClean="0"/>
              <a:t>Tomich TP, Timmer DW, </a:t>
            </a:r>
            <a:r>
              <a:rPr lang="en-US" dirty="0" err="1" smtClean="0"/>
              <a:t>Velarde</a:t>
            </a:r>
            <a:r>
              <a:rPr lang="en-US" dirty="0" smtClean="0"/>
              <a:t> SJ, </a:t>
            </a:r>
            <a:r>
              <a:rPr lang="en-US" dirty="0" err="1" smtClean="0"/>
              <a:t>Alegre</a:t>
            </a:r>
            <a:r>
              <a:rPr lang="en-US" dirty="0" smtClean="0"/>
              <a:t> J, </a:t>
            </a:r>
            <a:r>
              <a:rPr lang="en-US" dirty="0" err="1" smtClean="0"/>
              <a:t>Areskoug</a:t>
            </a:r>
            <a:r>
              <a:rPr lang="en-US" dirty="0" smtClean="0"/>
              <a:t> V, Cash DW, </a:t>
            </a:r>
            <a:r>
              <a:rPr lang="en-US" dirty="0" err="1" smtClean="0"/>
              <a:t>Cattaneo</a:t>
            </a:r>
            <a:r>
              <a:rPr lang="en-US" dirty="0" smtClean="0"/>
              <a:t> A, </a:t>
            </a:r>
            <a:r>
              <a:rPr lang="en-US" dirty="0" err="1" smtClean="0"/>
              <a:t>Ericksen</a:t>
            </a:r>
            <a:r>
              <a:rPr lang="en-US" dirty="0" smtClean="0"/>
              <a:t> P, Joshi L, </a:t>
            </a:r>
            <a:r>
              <a:rPr lang="en-US" dirty="0" err="1" smtClean="0"/>
              <a:t>Kasyoki</a:t>
            </a:r>
            <a:r>
              <a:rPr lang="en-US" dirty="0" smtClean="0"/>
              <a:t> J, et al. 2007. Integrative science in practice: Process perspectives from ASB, the partnership for the tropical forest margins. Agric </a:t>
            </a:r>
            <a:r>
              <a:rPr lang="en-US" dirty="0" err="1" smtClean="0"/>
              <a:t>Ecosyst</a:t>
            </a:r>
            <a:r>
              <a:rPr lang="en-US" dirty="0" smtClean="0"/>
              <a:t> Environ 121(3):269-86.</a:t>
            </a: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CAD87B-A6A0-4D92-AC7E-758818BF91D8}" type="slidenum">
              <a:rPr lang="en-US">
                <a:solidFill>
                  <a:prstClr val="black"/>
                </a:solidFill>
              </a:rPr>
              <a:pPr/>
              <a:t>47</a:t>
            </a:fld>
            <a:endParaRPr lang="en-US">
              <a:solidFill>
                <a:prstClr val="black"/>
              </a:solidFill>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r>
              <a:rPr lang="en-US" dirty="0" smtClean="0"/>
              <a:t>O'Connor T, </a:t>
            </a:r>
            <a:r>
              <a:rPr lang="en-US" dirty="0" err="1" smtClean="0"/>
              <a:t>Manurung</a:t>
            </a:r>
            <a:r>
              <a:rPr lang="en-US" dirty="0" smtClean="0"/>
              <a:t> G, </a:t>
            </a:r>
            <a:r>
              <a:rPr lang="en-US" dirty="0" err="1" smtClean="0"/>
              <a:t>Roshetko</a:t>
            </a:r>
            <a:r>
              <a:rPr lang="en-US" dirty="0" smtClean="0"/>
              <a:t> JM. 2006. Preservation of forests for humans and orangutans: "the forest as a provider of basic needs like clean water, food, and shelter for humans and orangutans" (</a:t>
            </a:r>
            <a:r>
              <a:rPr lang="en-US" dirty="0" err="1" smtClean="0"/>
              <a:t>kelestarian</a:t>
            </a:r>
            <a:r>
              <a:rPr lang="en-US" dirty="0" smtClean="0"/>
              <a:t> </a:t>
            </a:r>
            <a:r>
              <a:rPr lang="en-US" dirty="0" err="1" smtClean="0"/>
              <a:t>hutan</a:t>
            </a:r>
            <a:r>
              <a:rPr lang="en-US" dirty="0" smtClean="0"/>
              <a:t> </a:t>
            </a:r>
            <a:r>
              <a:rPr lang="en-US" dirty="0" err="1" smtClean="0"/>
              <a:t>untuk</a:t>
            </a:r>
            <a:r>
              <a:rPr lang="en-US" dirty="0" smtClean="0"/>
              <a:t> </a:t>
            </a:r>
            <a:r>
              <a:rPr lang="en-US" dirty="0" err="1" smtClean="0"/>
              <a:t>manusia</a:t>
            </a:r>
            <a:r>
              <a:rPr lang="en-US" dirty="0" smtClean="0"/>
              <a:t> </a:t>
            </a:r>
            <a:r>
              <a:rPr lang="en-US" dirty="0" err="1" smtClean="0"/>
              <a:t>dan</a:t>
            </a:r>
            <a:r>
              <a:rPr lang="en-US" dirty="0" smtClean="0"/>
              <a:t> orangutan: "</a:t>
            </a:r>
            <a:r>
              <a:rPr lang="en-US" dirty="0" err="1" smtClean="0"/>
              <a:t>hutan</a:t>
            </a:r>
            <a:r>
              <a:rPr lang="en-US" dirty="0" smtClean="0"/>
              <a:t> </a:t>
            </a:r>
            <a:r>
              <a:rPr lang="en-US" dirty="0" err="1" smtClean="0"/>
              <a:t>sebagai</a:t>
            </a:r>
            <a:r>
              <a:rPr lang="en-US" dirty="0" smtClean="0"/>
              <a:t> </a:t>
            </a:r>
            <a:r>
              <a:rPr lang="en-US" dirty="0" err="1" smtClean="0"/>
              <a:t>penyedia</a:t>
            </a:r>
            <a:r>
              <a:rPr lang="en-US" dirty="0" smtClean="0"/>
              <a:t> </a:t>
            </a:r>
            <a:r>
              <a:rPr lang="en-US" dirty="0" err="1" smtClean="0"/>
              <a:t>kebutuhan</a:t>
            </a:r>
            <a:r>
              <a:rPr lang="en-US" dirty="0" smtClean="0"/>
              <a:t> </a:t>
            </a:r>
            <a:r>
              <a:rPr lang="en-US" dirty="0" err="1" smtClean="0"/>
              <a:t>mendasar</a:t>
            </a:r>
            <a:r>
              <a:rPr lang="en-US" dirty="0" smtClean="0"/>
              <a:t> </a:t>
            </a:r>
            <a:r>
              <a:rPr lang="en-US" dirty="0" err="1" smtClean="0"/>
              <a:t>seperti</a:t>
            </a:r>
            <a:r>
              <a:rPr lang="en-US" dirty="0" smtClean="0"/>
              <a:t> air </a:t>
            </a:r>
            <a:r>
              <a:rPr lang="en-US" dirty="0" err="1" smtClean="0"/>
              <a:t>bersih</a:t>
            </a:r>
            <a:r>
              <a:rPr lang="en-US" dirty="0" smtClean="0"/>
              <a:t>, </a:t>
            </a:r>
            <a:r>
              <a:rPr lang="en-US" dirty="0" err="1" smtClean="0"/>
              <a:t>makanan</a:t>
            </a:r>
            <a:r>
              <a:rPr lang="en-US" dirty="0" smtClean="0"/>
              <a:t>, </a:t>
            </a:r>
            <a:r>
              <a:rPr lang="en-US" dirty="0" err="1" smtClean="0"/>
              <a:t>dan</a:t>
            </a:r>
            <a:r>
              <a:rPr lang="en-US" dirty="0" smtClean="0"/>
              <a:t> </a:t>
            </a:r>
            <a:r>
              <a:rPr lang="en-US" dirty="0" err="1" smtClean="0"/>
              <a:t>tempat</a:t>
            </a:r>
            <a:r>
              <a:rPr lang="en-US" dirty="0" smtClean="0"/>
              <a:t> </a:t>
            </a:r>
            <a:r>
              <a:rPr lang="en-US" dirty="0" err="1" smtClean="0"/>
              <a:t>tinggal</a:t>
            </a:r>
            <a:r>
              <a:rPr lang="en-US" dirty="0" smtClean="0"/>
              <a:t> </a:t>
            </a:r>
            <a:r>
              <a:rPr lang="en-US" dirty="0" err="1" smtClean="0"/>
              <a:t>untuk</a:t>
            </a:r>
            <a:r>
              <a:rPr lang="en-US" dirty="0" smtClean="0"/>
              <a:t> </a:t>
            </a:r>
            <a:r>
              <a:rPr lang="en-US" dirty="0" err="1" smtClean="0"/>
              <a:t>manusia</a:t>
            </a:r>
            <a:r>
              <a:rPr lang="en-US" dirty="0" smtClean="0"/>
              <a:t> </a:t>
            </a:r>
            <a:r>
              <a:rPr lang="en-US" dirty="0" err="1" smtClean="0"/>
              <a:t>dan</a:t>
            </a:r>
            <a:r>
              <a:rPr lang="en-US" dirty="0" smtClean="0"/>
              <a:t> orangutan"). Bogor, Indonesia: World Agroforestry Centre - ICRAF, SEA Regional Office. Report nr PO0074-07.</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C106E43-E584-45C3-A6D1-6D634DED60CA}" type="slidenum">
              <a:rPr lang="en-US" smtClean="0">
                <a:solidFill>
                  <a:prstClr val="black"/>
                </a:solidFill>
              </a:rPr>
              <a:pPr/>
              <a:t>48</a:t>
            </a:fld>
            <a:endParaRPr 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5A33E4A-CD61-4547-811E-2DA9751C2D07}" type="slidenum">
              <a:rPr lang="en-US">
                <a:solidFill>
                  <a:prstClr val="black"/>
                </a:solidFill>
              </a:rPr>
              <a:pPr/>
              <a:t>49</a:t>
            </a:fld>
            <a:endParaRPr lang="en-US">
              <a:solidFill>
                <a:prstClr val="black"/>
              </a:solidFill>
            </a:endParaRPr>
          </a:p>
        </p:txBody>
      </p:sp>
      <p:sp>
        <p:nvSpPr>
          <p:cNvPr id="32770" name="Rectangle 7"/>
          <p:cNvSpPr txBox="1">
            <a:spLocks noGrp="1" noChangeArrowheads="1"/>
          </p:cNvSpPr>
          <p:nvPr/>
        </p:nvSpPr>
        <p:spPr bwMode="auto">
          <a:xfrm>
            <a:off x="3884613" y="8829967"/>
            <a:ext cx="2971800" cy="464820"/>
          </a:xfrm>
          <a:prstGeom prst="rect">
            <a:avLst/>
          </a:prstGeom>
          <a:noFill/>
          <a:ln w="9525">
            <a:noFill/>
            <a:miter lim="800000"/>
            <a:headEnd/>
            <a:tailEnd/>
          </a:ln>
        </p:spPr>
        <p:txBody>
          <a:bodyPr anchor="b"/>
          <a:lstStyle/>
          <a:p>
            <a:pPr algn="r"/>
            <a:fld id="{77C9E03D-F240-4622-8E1A-9E5D7A274DD7}" type="slidenum">
              <a:rPr lang="en-US" sz="1200">
                <a:solidFill>
                  <a:prstClr val="black"/>
                </a:solidFill>
              </a:rPr>
              <a:pPr algn="r"/>
              <a:t>49</a:t>
            </a:fld>
            <a:endParaRPr lang="en-US" sz="1200">
              <a:solidFill>
                <a:prstClr val="black"/>
              </a:solidFill>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p:txBody>
          <a:bodyPr/>
          <a:lstStyle/>
          <a:p>
            <a:r>
              <a:rPr lang="en-US" dirty="0" smtClean="0"/>
              <a:t>Source: Polasky S, Nelson E, </a:t>
            </a:r>
            <a:r>
              <a:rPr lang="en-US" dirty="0" err="1" smtClean="0"/>
              <a:t>Camm</a:t>
            </a:r>
            <a:r>
              <a:rPr lang="en-US" dirty="0" smtClean="0"/>
              <a:t> J, </a:t>
            </a:r>
            <a:r>
              <a:rPr lang="en-US" dirty="0" err="1" smtClean="0"/>
              <a:t>Csuti</a:t>
            </a:r>
            <a:r>
              <a:rPr lang="en-US" dirty="0" smtClean="0"/>
              <a:t> B, </a:t>
            </a:r>
            <a:r>
              <a:rPr lang="en-US" dirty="0" err="1" smtClean="0"/>
              <a:t>Fackler</a:t>
            </a:r>
            <a:r>
              <a:rPr lang="en-US" dirty="0" smtClean="0"/>
              <a:t> P, </a:t>
            </a:r>
            <a:r>
              <a:rPr lang="en-US" dirty="0" err="1" smtClean="0"/>
              <a:t>Lonsdorf</a:t>
            </a:r>
            <a:r>
              <a:rPr lang="en-US" dirty="0" smtClean="0"/>
              <a:t> E, Montgomery C, White D, Arthur J, Garber-</a:t>
            </a:r>
            <a:r>
              <a:rPr lang="en-US" dirty="0" err="1" smtClean="0"/>
              <a:t>Yonts</a:t>
            </a:r>
            <a:r>
              <a:rPr lang="en-US" dirty="0" smtClean="0"/>
              <a:t> B, et al. 2008. Where to put things? spatial land management to sustain biodiversity and economic returns. </a:t>
            </a:r>
            <a:r>
              <a:rPr lang="en-US" dirty="0" err="1" smtClean="0"/>
              <a:t>Biol</a:t>
            </a:r>
            <a:r>
              <a:rPr lang="en-US" dirty="0" smtClean="0"/>
              <a:t> </a:t>
            </a:r>
            <a:r>
              <a:rPr lang="en-US" dirty="0" err="1" smtClean="0"/>
              <a:t>Conserv</a:t>
            </a:r>
            <a:r>
              <a:rPr lang="en-US" dirty="0" smtClean="0"/>
              <a:t> 141(6):1505-24., Fig. 3.</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AC3F58-4171-4E5D-AF6E-631256684B30}" type="slidenum">
              <a:rPr lang="en-US" smtClean="0"/>
              <a:pPr/>
              <a:t>5</a:t>
            </a:fld>
            <a:endParaRPr lang="en-US"/>
          </a:p>
        </p:txBody>
      </p:sp>
    </p:spTree>
    <p:extLst>
      <p:ext uri="{BB962C8B-B14F-4D97-AF65-F5344CB8AC3E}">
        <p14:creationId xmlns:p14="http://schemas.microsoft.com/office/powerpoint/2010/main" val="42857582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baseline="0" dirty="0" smtClean="0"/>
              <a:t>Close with some of my favorite examples, ranging from local to global…..</a:t>
            </a:r>
          </a:p>
          <a:p>
            <a:pPr lvl="1"/>
            <a:endParaRPr lang="en-US" dirty="0" smtClean="0"/>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0C106E43-E584-45C3-A6D1-6D634DED60CA}" type="slidenum">
              <a:rPr lang="en-US" smtClean="0">
                <a:solidFill>
                  <a:prstClr val="black"/>
                </a:solidFill>
              </a:rPr>
              <a:pPr/>
              <a:t>50</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Matson, Pamela, ed. 2012. </a:t>
            </a:r>
            <a:r>
              <a:rPr lang="en-US" i="1" dirty="0" smtClean="0"/>
              <a:t>Seeds of </a:t>
            </a:r>
            <a:r>
              <a:rPr lang="en-US" i="1" dirty="0" err="1" smtClean="0"/>
              <a:t>sustainablility</a:t>
            </a:r>
            <a:r>
              <a:rPr lang="en-US" i="1" dirty="0" smtClean="0"/>
              <a:t> : Lessons from the birthplace of the green revolution</a:t>
            </a:r>
            <a:r>
              <a:rPr lang="en-US" dirty="0" smtClean="0"/>
              <a:t>. Washington, DC: Island Press, </a:t>
            </a:r>
            <a:r>
              <a:rPr lang="en-US" dirty="0" smtClean="0">
                <a:hlinkClick r:id="rId3"/>
              </a:rPr>
              <a:t>http://hollis.harvard.edu/?itemid=%7Clibrary/m/aleph%7C013104912</a:t>
            </a:r>
            <a:r>
              <a:rPr lang="en-US" dirty="0" smtClean="0"/>
              <a:t>. </a:t>
            </a:r>
          </a:p>
          <a:p>
            <a:endParaRPr lang="en-US" dirty="0"/>
          </a:p>
        </p:txBody>
      </p:sp>
      <p:sp>
        <p:nvSpPr>
          <p:cNvPr id="4" name="Slide Number Placeholder 3"/>
          <p:cNvSpPr>
            <a:spLocks noGrp="1"/>
          </p:cNvSpPr>
          <p:nvPr>
            <p:ph type="sldNum" sz="quarter" idx="10"/>
          </p:nvPr>
        </p:nvSpPr>
        <p:spPr/>
        <p:txBody>
          <a:bodyPr/>
          <a:lstStyle/>
          <a:p>
            <a:fld id="{FFAC3F58-4171-4E5D-AF6E-631256684B30}"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Muller, Nicholas Z., Robert Mendelsohn, and William Nordhaus. 2011. Environmental accounting for pollution in the united states economy. </a:t>
            </a:r>
            <a:r>
              <a:rPr lang="en-US" i="1" dirty="0" smtClean="0"/>
              <a:t>American Economic Review</a:t>
            </a:r>
            <a:r>
              <a:rPr lang="en-US" dirty="0" smtClean="0"/>
              <a:t> 101 (5): 1649-75, </a:t>
            </a:r>
            <a:r>
              <a:rPr lang="en-US" dirty="0" smtClean="0">
                <a:hlinkClick r:id="rId3"/>
              </a:rPr>
              <a:t>http://www.aeaweb.org.ezp-prod1.hul.harvard.edu/articles.php?doi=10.1257/aer.101.5.1649</a:t>
            </a:r>
            <a:r>
              <a:rPr lang="en-US" dirty="0" smtClean="0"/>
              <a:t>. </a:t>
            </a:r>
          </a:p>
          <a:p>
            <a:endParaRPr lang="en-US" dirty="0"/>
          </a:p>
        </p:txBody>
      </p:sp>
      <p:sp>
        <p:nvSpPr>
          <p:cNvPr id="4" name="Slide Number Placeholder 3"/>
          <p:cNvSpPr>
            <a:spLocks noGrp="1"/>
          </p:cNvSpPr>
          <p:nvPr>
            <p:ph type="sldNum" sz="quarter" idx="10"/>
          </p:nvPr>
        </p:nvSpPr>
        <p:spPr/>
        <p:txBody>
          <a:bodyPr/>
          <a:lstStyle/>
          <a:p>
            <a:fld id="{FFAC3F58-4171-4E5D-AF6E-631256684B30}"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Bottom line:  Using fossil fuels for</a:t>
            </a:r>
            <a:r>
              <a:rPr lang="en-US" baseline="0" dirty="0" smtClean="0"/>
              <a:t> electricity production (along with a few other activities) is a VERY BAD IDEA.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Muller, Nicholas Z., Robert Mendelsohn, and William Nordhaus. 2011. Environmental accounting for pollution in the united states economy. </a:t>
            </a:r>
            <a:r>
              <a:rPr lang="en-US" i="1" dirty="0" smtClean="0"/>
              <a:t>American Economic Review</a:t>
            </a:r>
            <a:r>
              <a:rPr lang="en-US" dirty="0" smtClean="0"/>
              <a:t> 101 (5): 1649-75, </a:t>
            </a:r>
            <a:r>
              <a:rPr lang="en-US" dirty="0" smtClean="0">
                <a:hlinkClick r:id="rId3"/>
              </a:rPr>
              <a:t>http://www.aeaweb.org.ezp-prod1.hul.harvard.edu/articles.php?doi=10.1257/aer.101.5.1649</a:t>
            </a:r>
            <a:r>
              <a:rPr lang="en-US" dirty="0" smtClean="0"/>
              <a:t>. </a:t>
            </a:r>
          </a:p>
          <a:p>
            <a:endParaRPr lang="en-US" dirty="0"/>
          </a:p>
        </p:txBody>
      </p:sp>
      <p:sp>
        <p:nvSpPr>
          <p:cNvPr id="4" name="Slide Number Placeholder 3"/>
          <p:cNvSpPr>
            <a:spLocks noGrp="1"/>
          </p:cNvSpPr>
          <p:nvPr>
            <p:ph type="sldNum" sz="quarter" idx="10"/>
          </p:nvPr>
        </p:nvSpPr>
        <p:spPr/>
        <p:txBody>
          <a:bodyPr/>
          <a:lstStyle/>
          <a:p>
            <a:fld id="{FFAC3F58-4171-4E5D-AF6E-631256684B30}"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Arrow, Kenneth J., Partha Dasgupta, Lawrence H. Goulder, Kevin J. Mumford, and Kirsten Oleson. 2012. Sustainability and the measurement of wealth. </a:t>
            </a:r>
            <a:r>
              <a:rPr lang="en-US" i="1" dirty="0" smtClean="0"/>
              <a:t>Environment and Development Economics</a:t>
            </a:r>
            <a:r>
              <a:rPr lang="en-US" dirty="0" smtClean="0"/>
              <a:t> 17 (JUN): 317-53. </a:t>
            </a:r>
          </a:p>
          <a:p>
            <a:endParaRPr lang="en-US" dirty="0"/>
          </a:p>
        </p:txBody>
      </p:sp>
      <p:sp>
        <p:nvSpPr>
          <p:cNvPr id="4" name="Slide Number Placeholder 3"/>
          <p:cNvSpPr>
            <a:spLocks noGrp="1"/>
          </p:cNvSpPr>
          <p:nvPr>
            <p:ph type="sldNum" sz="quarter" idx="10"/>
          </p:nvPr>
        </p:nvSpPr>
        <p:spPr/>
        <p:txBody>
          <a:bodyPr/>
          <a:lstStyle/>
          <a:p>
            <a:fld id="{0C106E43-E584-45C3-A6D1-6D634DED60CA}" type="slidenum">
              <a:rPr lang="en-US" smtClean="0">
                <a:solidFill>
                  <a:prstClr val="black"/>
                </a:solidFill>
              </a:rPr>
              <a:pPr/>
              <a:t>54</a:t>
            </a:fld>
            <a:endParaRPr 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279E921C-4505-42AC-B34A-B3D0D331BEF5}" type="slidenum">
              <a:rPr lang="en-US" smtClean="0">
                <a:solidFill>
                  <a:prstClr val="black"/>
                </a:solidFill>
              </a:rPr>
              <a:pPr/>
              <a:t>55</a:t>
            </a:fld>
            <a:endParaRPr lang="en-US">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dirty="0" smtClean="0"/>
              <a:t>Broad scope for exciting</a:t>
            </a:r>
            <a:r>
              <a:rPr lang="en-US" baseline="0" dirty="0" smtClean="0"/>
              <a:t> work of transcendent importance for the future of the Earth we continue to transform…. But also for the future of us.</a:t>
            </a:r>
            <a:endParaRPr lang="en-US" dirty="0" smtClean="0"/>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0C106E43-E584-45C3-A6D1-6D634DED60CA}" type="slidenum">
              <a:rPr lang="en-US" smtClean="0">
                <a:solidFill>
                  <a:prstClr val="black"/>
                </a:solidFill>
              </a:rPr>
              <a:pPr/>
              <a:t>56</a:t>
            </a:fld>
            <a:endParaRPr lang="en-US">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AC3F58-4171-4E5D-AF6E-631256684B30}" type="slidenum">
              <a:rPr lang="en-US" smtClean="0"/>
              <a:pPr/>
              <a:t>57</a:t>
            </a:fld>
            <a:endParaRPr lang="en-US"/>
          </a:p>
        </p:txBody>
      </p:sp>
    </p:spTree>
    <p:extLst>
      <p:ext uri="{BB962C8B-B14F-4D97-AF65-F5344CB8AC3E}">
        <p14:creationId xmlns:p14="http://schemas.microsoft.com/office/powerpoint/2010/main" val="30968611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A4CE8C-D8B2-4505-99DB-86059BA94916}"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6345008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Selected references drawn on for this presentation</a:t>
            </a:r>
          </a:p>
          <a:p>
            <a:endParaRPr lang="en-US" dirty="0" smtClean="0"/>
          </a:p>
          <a:p>
            <a:r>
              <a:rPr lang="en-US" dirty="0" smtClean="0"/>
              <a:t>	Arrow, Kenneth J., Partha Dasgupta, Lawrence H. Goulder, Kevin J. Mumford, and Kirsten Oleson. 2012. Sustainability and the measurement of wealth. </a:t>
            </a:r>
            <a:r>
              <a:rPr lang="en-US" i="1" dirty="0" smtClean="0"/>
              <a:t>Environment and Development Economics</a:t>
            </a:r>
            <a:r>
              <a:rPr lang="en-US" dirty="0" smtClean="0"/>
              <a:t> 17 (JUN): 317-53. </a:t>
            </a:r>
          </a:p>
          <a:p>
            <a:r>
              <a:rPr lang="en-US" dirty="0" smtClean="0"/>
              <a:t>	</a:t>
            </a:r>
            <a:r>
              <a:rPr lang="en-US" dirty="0" err="1" smtClean="0"/>
              <a:t>Beddington</a:t>
            </a:r>
            <a:r>
              <a:rPr lang="en-US" dirty="0" smtClean="0"/>
              <a:t>, John. 2009. </a:t>
            </a:r>
            <a:r>
              <a:rPr lang="en-US" i="1" dirty="0" smtClean="0"/>
              <a:t>Food, energy, water and the climate: A perfect storm of global events?</a:t>
            </a:r>
            <a:br>
              <a:rPr lang="en-US" i="1" dirty="0" smtClean="0"/>
            </a:br>
            <a:r>
              <a:rPr lang="en-US" i="1" dirty="0" smtClean="0"/>
              <a:t>. </a:t>
            </a:r>
            <a:r>
              <a:rPr lang="en-US" dirty="0" smtClean="0"/>
              <a:t>London: Government Office for Science; UK Department of Business, Innovation and Skills, , </a:t>
            </a:r>
            <a:r>
              <a:rPr lang="en-US" dirty="0" smtClean="0">
                <a:hlinkClick r:id="rId3"/>
              </a:rPr>
              <a:t>http://www.bis.gov.uk/assets/bispartners/goscience/docs/p/perfect-storm-paper.pdf</a:t>
            </a:r>
            <a:r>
              <a:rPr lang="en-US" dirty="0" smtClean="0"/>
              <a:t>. </a:t>
            </a:r>
          </a:p>
          <a:p>
            <a:r>
              <a:rPr lang="en-US" dirty="0" smtClean="0"/>
              <a:t>	Bettencourt, Luís M. A., and Jasleen Kaur. 2011. Evolution and structure of sustainability science. </a:t>
            </a:r>
            <a:r>
              <a:rPr lang="en-US" i="1" dirty="0" smtClean="0"/>
              <a:t>Proceedings of the National Academy of Sciences</a:t>
            </a:r>
            <a:r>
              <a:rPr lang="en-US" dirty="0" smtClean="0"/>
              <a:t> 108 (49) (December 06): 19540-5. </a:t>
            </a:r>
          </a:p>
          <a:p>
            <a:r>
              <a:rPr lang="en-US" dirty="0" smtClean="0"/>
              <a:t>	Ferraro, Paul J., Merlin M. </a:t>
            </a:r>
            <a:r>
              <a:rPr lang="en-US" dirty="0" err="1" smtClean="0"/>
              <a:t>Hanauer</a:t>
            </a:r>
            <a:r>
              <a:rPr lang="en-US" dirty="0" smtClean="0"/>
              <a:t>, and Katharine R. E. Sims. 2011. Conditions associated with protected area success in conservation and poverty reduction. </a:t>
            </a:r>
            <a:r>
              <a:rPr lang="en-US" i="1" dirty="0" smtClean="0"/>
              <a:t>Proceedings of the National Academy of Sciences</a:t>
            </a:r>
            <a:r>
              <a:rPr lang="en-US" dirty="0" smtClean="0"/>
              <a:t> 108 (34) (August 23): 13913-8. </a:t>
            </a:r>
          </a:p>
          <a:p>
            <a:r>
              <a:rPr lang="en-US" dirty="0" smtClean="0"/>
              <a:t>	Matson, Pamela, ed. 2012. </a:t>
            </a:r>
            <a:r>
              <a:rPr lang="en-US" i="1" dirty="0" smtClean="0"/>
              <a:t>Seeds of </a:t>
            </a:r>
            <a:r>
              <a:rPr lang="en-US" i="1" dirty="0" err="1" smtClean="0"/>
              <a:t>sustainablility</a:t>
            </a:r>
            <a:r>
              <a:rPr lang="en-US" i="1" dirty="0" smtClean="0"/>
              <a:t> : Lessons from the birthplace of the green revolution</a:t>
            </a:r>
            <a:r>
              <a:rPr lang="en-US" dirty="0" smtClean="0"/>
              <a:t>. Washington, DC: Island Press, </a:t>
            </a:r>
            <a:r>
              <a:rPr lang="en-US" dirty="0" smtClean="0">
                <a:hlinkClick r:id="rId4"/>
              </a:rPr>
              <a:t>http://hollis.harvard.edu/?itemid=%7Clibrary/m/aleph%7C013104912</a:t>
            </a:r>
            <a:r>
              <a:rPr lang="en-US" dirty="0" smtClean="0"/>
              <a:t>. </a:t>
            </a:r>
          </a:p>
          <a:p>
            <a:r>
              <a:rPr lang="en-US" dirty="0" smtClean="0"/>
              <a:t>	Muller, Nicholas Z., Robert Mendelsohn, and William Nordhaus. 2011. Environmental accounting for pollution in the united states economy. </a:t>
            </a:r>
            <a:r>
              <a:rPr lang="en-US" i="1" dirty="0" smtClean="0"/>
              <a:t>American Economic Review</a:t>
            </a:r>
            <a:r>
              <a:rPr lang="en-US" dirty="0" smtClean="0"/>
              <a:t> 101 (5): 1649-75, </a:t>
            </a:r>
            <a:r>
              <a:rPr lang="en-US" dirty="0" smtClean="0">
                <a:hlinkClick r:id="rId5"/>
              </a:rPr>
              <a:t>http://www.aeaweb.org.ezp-prod1.hul.harvard.edu/articles.php?doi=10.1257/aer.101.5.1649</a:t>
            </a:r>
            <a:r>
              <a:rPr lang="en-US" dirty="0" smtClean="0"/>
              <a:t>. </a:t>
            </a:r>
          </a:p>
          <a:p>
            <a:r>
              <a:rPr lang="en-US" dirty="0" smtClean="0"/>
              <a:t>	Polasky, Stephen, Erik Nelson, Jeff </a:t>
            </a:r>
            <a:r>
              <a:rPr lang="en-US" dirty="0" err="1" smtClean="0"/>
              <a:t>Camm</a:t>
            </a:r>
            <a:r>
              <a:rPr lang="en-US" dirty="0" smtClean="0"/>
              <a:t>, Blair </a:t>
            </a:r>
            <a:r>
              <a:rPr lang="en-US" dirty="0" err="1" smtClean="0"/>
              <a:t>Csuti</a:t>
            </a:r>
            <a:r>
              <a:rPr lang="en-US" dirty="0" smtClean="0"/>
              <a:t>, Paul </a:t>
            </a:r>
            <a:r>
              <a:rPr lang="en-US" dirty="0" err="1" smtClean="0"/>
              <a:t>Fackler</a:t>
            </a:r>
            <a:r>
              <a:rPr lang="en-US" dirty="0" smtClean="0"/>
              <a:t>, Eric </a:t>
            </a:r>
            <a:r>
              <a:rPr lang="en-US" dirty="0" err="1" smtClean="0"/>
              <a:t>Lonsdorf</a:t>
            </a:r>
            <a:r>
              <a:rPr lang="en-US" dirty="0" smtClean="0"/>
              <a:t>, Claire Montgomery, et al. 2008. Where to put things? spatial land management to sustain biodiversity and economic returns. </a:t>
            </a:r>
            <a:r>
              <a:rPr lang="en-US" i="1" dirty="0" smtClean="0"/>
              <a:t>Biological Conservation</a:t>
            </a:r>
            <a:r>
              <a:rPr lang="en-US" dirty="0" smtClean="0"/>
              <a:t> 141 (6) (JUN): 1505-24. </a:t>
            </a:r>
          </a:p>
          <a:p>
            <a:r>
              <a:rPr lang="en-US" dirty="0" smtClean="0"/>
              <a:t>	Turner, B. L., Roger E. Kasperson, Pamela A. Matson, James J. McCarthy, Robert W. </a:t>
            </a:r>
            <a:r>
              <a:rPr lang="en-US" dirty="0" err="1" smtClean="0"/>
              <a:t>Corell</a:t>
            </a:r>
            <a:r>
              <a:rPr lang="en-US" dirty="0" smtClean="0"/>
              <a:t>, Lindsey Christensen, Noelle Eckley, et al. 2003. A framework for vulnerability analysis in sustainability science. </a:t>
            </a:r>
            <a:r>
              <a:rPr lang="en-US" i="1" dirty="0" smtClean="0"/>
              <a:t>Proceedings of the National Academy of Sciences of the United States of America</a:t>
            </a:r>
            <a:r>
              <a:rPr lang="en-US" dirty="0" smtClean="0"/>
              <a:t> 100 (14) (July 8): 8074-9. </a:t>
            </a:r>
          </a:p>
          <a:p>
            <a:r>
              <a:rPr lang="en-US" dirty="0" smtClean="0"/>
              <a:t>	Turner, B. L., Pamela A. Matson, James J. McCarthy, Robert W. </a:t>
            </a:r>
            <a:r>
              <a:rPr lang="en-US" dirty="0" err="1" smtClean="0"/>
              <a:t>Corell</a:t>
            </a:r>
            <a:r>
              <a:rPr lang="en-US" dirty="0" smtClean="0"/>
              <a:t>, Lindsey Christensen, Noelle Eckley, Grete K. </a:t>
            </a:r>
            <a:r>
              <a:rPr lang="en-US" dirty="0" err="1" smtClean="0"/>
              <a:t>Hovelsrud-Broda</a:t>
            </a:r>
            <a:r>
              <a:rPr lang="en-US" dirty="0" smtClean="0"/>
              <a:t>, et al. 2003. Illustrating the coupled human–environment system for vulnerability analysis: Three case studies. </a:t>
            </a:r>
            <a:r>
              <a:rPr lang="en-US" i="1" dirty="0" smtClean="0"/>
              <a:t>Proceedings of the National Academy of Sciences of the United States of America</a:t>
            </a:r>
            <a:r>
              <a:rPr lang="en-US" dirty="0" smtClean="0"/>
              <a:t> 100 (14) (July 8): 8080-5. </a:t>
            </a:r>
          </a:p>
          <a:p>
            <a:r>
              <a:rPr lang="en-US" dirty="0" smtClean="0"/>
              <a:t>	United Nations University International Human Dimensions Programme on </a:t>
            </a:r>
            <a:r>
              <a:rPr lang="en-US" dirty="0" err="1" smtClean="0"/>
              <a:t>Global,Environmenatal</a:t>
            </a:r>
            <a:r>
              <a:rPr lang="en-US" dirty="0" smtClean="0"/>
              <a:t> Change. 2012. </a:t>
            </a:r>
            <a:r>
              <a:rPr lang="en-US" i="1" dirty="0" smtClean="0"/>
              <a:t>Inclusive wealth report 2012 : Measuring progress toward sustainability</a:t>
            </a:r>
            <a:r>
              <a:rPr lang="en-US" dirty="0" smtClean="0"/>
              <a:t>. Cambridge: Cambridge University Press, </a:t>
            </a:r>
            <a:r>
              <a:rPr lang="en-US" dirty="0" smtClean="0">
                <a:hlinkClick r:id="rId6"/>
              </a:rPr>
              <a:t>http://hollis.harvard.edu/?itemid=%7Clibrary/m/aleph%7C013346550</a:t>
            </a:r>
            <a:r>
              <a:rPr lang="en-US" dirty="0" smtClean="0"/>
              <a:t> (accessed 1/23/2013 8:00:53 PM).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FAC3F58-4171-4E5D-AF6E-631256684B30}"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Beddington</a:t>
            </a:r>
            <a:r>
              <a:rPr lang="en-US" dirty="0" smtClean="0"/>
              <a:t> J. 2009. FOOD, ENERGY, WATER AND THE CLIMATE: A PERFECT STORM OF GLOBAL EVENTS?</a:t>
            </a:r>
            <a:br>
              <a:rPr lang="en-US" dirty="0" smtClean="0"/>
            </a:br>
            <a:r>
              <a:rPr lang="en-US" dirty="0" smtClean="0"/>
              <a:t>. London: Government Office for Science; UK Department of Business, Innovation and Skills</a:t>
            </a:r>
            <a:endParaRPr lang="en-US" dirty="0"/>
          </a:p>
        </p:txBody>
      </p:sp>
      <p:sp>
        <p:nvSpPr>
          <p:cNvPr id="4" name="Slide Number Placeholder 3"/>
          <p:cNvSpPr>
            <a:spLocks noGrp="1"/>
          </p:cNvSpPr>
          <p:nvPr>
            <p:ph type="sldNum" sz="quarter" idx="10"/>
          </p:nvPr>
        </p:nvSpPr>
        <p:spPr/>
        <p:txBody>
          <a:bodyPr/>
          <a:lstStyle/>
          <a:p>
            <a:fld id="{02A19904-A92A-4665-8FD5-B1A3074D855A}" type="slidenum">
              <a:rPr lang="en-US" smtClean="0">
                <a:solidFill>
                  <a:prstClr val="black"/>
                </a:solidFill>
              </a:rPr>
              <a:pPr/>
              <a:t>6</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phrase</a:t>
            </a:r>
            <a:r>
              <a:rPr lang="en-US" baseline="0" dirty="0" smtClean="0"/>
              <a:t> is from </a:t>
            </a:r>
            <a:r>
              <a:rPr lang="en-US" sz="1200" kern="1200" dirty="0" smtClean="0">
                <a:solidFill>
                  <a:schemeClr val="tx1"/>
                </a:solidFill>
                <a:effectLst/>
                <a:latin typeface="+mn-lt"/>
                <a:ea typeface="+mn-ea"/>
                <a:cs typeface="+mn-cs"/>
              </a:rPr>
              <a:t>Sen, Amartya. 2013. “The ends and means of sustainability." </a:t>
            </a:r>
            <a:r>
              <a:rPr lang="en-US" sz="1200" u="sng" kern="1200" dirty="0" smtClean="0">
                <a:solidFill>
                  <a:schemeClr val="tx1"/>
                </a:solidFill>
                <a:effectLst/>
                <a:latin typeface="+mn-lt"/>
                <a:ea typeface="+mn-ea"/>
                <a:cs typeface="+mn-cs"/>
              </a:rPr>
              <a:t>Journal of Human Development and Capabilities.</a:t>
            </a:r>
            <a:r>
              <a:rPr lang="en-US" sz="1200" kern="1200" dirty="0" smtClean="0">
                <a:solidFill>
                  <a:schemeClr val="tx1"/>
                </a:solidFill>
                <a:effectLst/>
                <a:latin typeface="+mn-lt"/>
                <a:ea typeface="+mn-ea"/>
                <a:cs typeface="+mn-cs"/>
              </a:rPr>
              <a:t> 14 (1):6-20. </a:t>
            </a:r>
            <a:endParaRPr lang="en-US" dirty="0"/>
          </a:p>
        </p:txBody>
      </p:sp>
      <p:sp>
        <p:nvSpPr>
          <p:cNvPr id="4" name="Slide Number Placeholder 3"/>
          <p:cNvSpPr>
            <a:spLocks noGrp="1"/>
          </p:cNvSpPr>
          <p:nvPr>
            <p:ph type="sldNum" sz="quarter" idx="10"/>
          </p:nvPr>
        </p:nvSpPr>
        <p:spPr/>
        <p:txBody>
          <a:bodyPr/>
          <a:lstStyle/>
          <a:p>
            <a:fld id="{FFAC3F58-4171-4E5D-AF6E-631256684B30}" type="slidenum">
              <a:rPr lang="en-US" smtClean="0"/>
              <a:pPr/>
              <a:t>7</a:t>
            </a:fld>
            <a:endParaRPr lang="en-US"/>
          </a:p>
        </p:txBody>
      </p:sp>
    </p:spTree>
    <p:extLst>
      <p:ext uri="{BB962C8B-B14F-4D97-AF65-F5344CB8AC3E}">
        <p14:creationId xmlns:p14="http://schemas.microsoft.com/office/powerpoint/2010/main" val="964795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C106E43-E584-45C3-A6D1-6D634DED60CA}" type="slidenum">
              <a:rPr lang="en-US" smtClean="0">
                <a:solidFill>
                  <a:prstClr val="black"/>
                </a:solidFill>
              </a:rPr>
              <a:pPr/>
              <a:t>8</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60EFE0-4715-4A45-A4AB-B12E21108A48}" type="slidenum">
              <a:rPr lang="en-US">
                <a:solidFill>
                  <a:prstClr val="black"/>
                </a:solidFill>
              </a:rPr>
              <a:pPr/>
              <a:t>9</a:t>
            </a:fld>
            <a:endParaRPr lang="en-US">
              <a:solidFill>
                <a:prstClr val="black"/>
              </a:solidFill>
            </a:endParaRPr>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059" indent="0" algn="ctr">
              <a:buNone/>
              <a:defRPr>
                <a:solidFill>
                  <a:schemeClr val="tx1">
                    <a:tint val="75000"/>
                  </a:schemeClr>
                </a:solidFill>
              </a:defRPr>
            </a:lvl2pPr>
            <a:lvl3pPr marL="914116" indent="0" algn="ctr">
              <a:buNone/>
              <a:defRPr>
                <a:solidFill>
                  <a:schemeClr val="tx1">
                    <a:tint val="75000"/>
                  </a:schemeClr>
                </a:solidFill>
              </a:defRPr>
            </a:lvl3pPr>
            <a:lvl4pPr marL="1371174" indent="0" algn="ctr">
              <a:buNone/>
              <a:defRPr>
                <a:solidFill>
                  <a:schemeClr val="tx1">
                    <a:tint val="75000"/>
                  </a:schemeClr>
                </a:solidFill>
              </a:defRPr>
            </a:lvl4pPr>
            <a:lvl5pPr marL="1828231" indent="0" algn="ctr">
              <a:buNone/>
              <a:defRPr>
                <a:solidFill>
                  <a:schemeClr val="tx1">
                    <a:tint val="75000"/>
                  </a:schemeClr>
                </a:solidFill>
              </a:defRPr>
            </a:lvl5pPr>
            <a:lvl6pPr marL="2285289" indent="0" algn="ctr">
              <a:buNone/>
              <a:defRPr>
                <a:solidFill>
                  <a:schemeClr val="tx1">
                    <a:tint val="75000"/>
                  </a:schemeClr>
                </a:solidFill>
              </a:defRPr>
            </a:lvl6pPr>
            <a:lvl7pPr marL="2742346" indent="0" algn="ctr">
              <a:buNone/>
              <a:defRPr>
                <a:solidFill>
                  <a:schemeClr val="tx1">
                    <a:tint val="75000"/>
                  </a:schemeClr>
                </a:solidFill>
              </a:defRPr>
            </a:lvl7pPr>
            <a:lvl8pPr marL="3199404" indent="0" algn="ctr">
              <a:buNone/>
              <a:defRPr>
                <a:solidFill>
                  <a:schemeClr val="tx1">
                    <a:tint val="75000"/>
                  </a:schemeClr>
                </a:solidFill>
              </a:defRPr>
            </a:lvl8pPr>
            <a:lvl9pPr marL="365646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C1129B-D2AD-4E44-847B-02CCA088567F}"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0B4064-DEED-4898-A4D4-90A214EA3F3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201358-D0EA-45EF-BAF8-A5234DE35AD5}"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0B4064-DEED-4898-A4D4-90A214EA3F3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E05CCF-EDE4-443D-A9A9-ECCC3475A9BD}" type="datetime1">
              <a:rPr lang="en-US" smtClean="0">
                <a:solidFill>
                  <a:prstClr val="black">
                    <a:tint val="75000"/>
                  </a:prstClr>
                </a:solidFill>
              </a:rPr>
              <a:t>5/11/2015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8AC80C9-D773-49B3-8866-2AB6DD2240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59484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CFC677-88EC-4F42-BE9A-6BE87B15BC3C}"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AC80C9-D773-49B3-8866-2AB6DD2240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06714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92AF3A-6D7F-4A37-B25D-BC852D25C5F7}"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AC80C9-D773-49B3-8866-2AB6DD2240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39320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E35733-8089-4599-96B9-700741F4ECD0}" type="datetimeFigureOut">
              <a:rPr lang="en-US" smtClean="0">
                <a:solidFill>
                  <a:prstClr val="black">
                    <a:tint val="75000"/>
                  </a:prstClr>
                </a:solidFill>
              </a:rPr>
              <a:p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AC80C9-D773-49B3-8866-2AB6DD2240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23920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E35733-8089-4599-96B9-700741F4ECD0}" type="datetimeFigureOut">
              <a:rPr lang="en-US" smtClean="0">
                <a:solidFill>
                  <a:prstClr val="black">
                    <a:tint val="75000"/>
                  </a:prstClr>
                </a:solidFill>
              </a:rPr>
              <a:p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AC80C9-D773-49B3-8866-2AB6DD2240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41164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E35733-8089-4599-96B9-700741F4ECD0}" type="datetimeFigureOut">
              <a:rPr lang="en-US" smtClean="0">
                <a:solidFill>
                  <a:prstClr val="black">
                    <a:tint val="75000"/>
                  </a:prstClr>
                </a:solidFill>
              </a:rPr>
              <a:p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AC80C9-D773-49B3-8866-2AB6DD2240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48782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E35733-8089-4599-96B9-700741F4ECD0}" type="datetimeFigureOut">
              <a:rPr lang="en-US" smtClean="0">
                <a:solidFill>
                  <a:prstClr val="black">
                    <a:tint val="75000"/>
                  </a:prstClr>
                </a:solidFill>
              </a:rPr>
              <a:pPr/>
              <a:t>5/11/2015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8AC80C9-D773-49B3-8866-2AB6DD2240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46397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E35733-8089-4599-96B9-700741F4ECD0}" type="datetimeFigureOut">
              <a:rPr lang="en-US" smtClean="0">
                <a:solidFill>
                  <a:prstClr val="black">
                    <a:tint val="75000"/>
                  </a:prstClr>
                </a:solidFill>
              </a:rPr>
              <a:pPr/>
              <a:t>5/11/2015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8AC80C9-D773-49B3-8866-2AB6DD2240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71530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E35733-8089-4599-96B9-700741F4ECD0}" type="datetimeFigureOut">
              <a:rPr lang="en-US" smtClean="0">
                <a:solidFill>
                  <a:prstClr val="black">
                    <a:tint val="75000"/>
                  </a:prstClr>
                </a:solidFill>
              </a:rPr>
              <a:pPr/>
              <a:t>5/11/2015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8AC80C9-D773-49B3-8866-2AB6DD2240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4171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E35733-8089-4599-96B9-700741F4ECD0}" type="datetimeFigureOut">
              <a:rPr lang="en-US" smtClean="0">
                <a:solidFill>
                  <a:prstClr val="black">
                    <a:tint val="75000"/>
                  </a:prstClr>
                </a:solidFill>
              </a:rPr>
              <a:pPr/>
              <a:t>5/11/2015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8AC80C9-D773-49B3-8866-2AB6DD2240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6845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F1A508-012A-4037-9EF9-435E6B13CAE5}"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0B4064-DEED-4898-A4D4-90A214EA3F3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E35733-8089-4599-96B9-700741F4ECD0}" type="datetimeFigureOut">
              <a:rPr lang="en-US" smtClean="0">
                <a:solidFill>
                  <a:prstClr val="black">
                    <a:tint val="75000"/>
                  </a:prstClr>
                </a:solidFill>
              </a:rPr>
              <a:pPr/>
              <a:t>5/11/2015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8AC80C9-D773-49B3-8866-2AB6DD2240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99224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E35733-8089-4599-96B9-700741F4ECD0}" type="datetimeFigureOut">
              <a:rPr lang="en-US" smtClean="0">
                <a:solidFill>
                  <a:prstClr val="black">
                    <a:tint val="75000"/>
                  </a:prstClr>
                </a:solidFill>
              </a:rPr>
              <a:pPr/>
              <a:t>5/11/2015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8AC80C9-D773-49B3-8866-2AB6DD2240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04153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E35733-8089-4599-96B9-700741F4ECD0}" type="datetimeFigureOut">
              <a:rPr lang="en-US" smtClean="0">
                <a:solidFill>
                  <a:prstClr val="black">
                    <a:tint val="75000"/>
                  </a:prstClr>
                </a:solidFill>
              </a:rPr>
              <a:p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AC80C9-D773-49B3-8866-2AB6DD2240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76417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E35733-8089-4599-96B9-700741F4ECD0}" type="datetimeFigureOut">
              <a:rPr lang="en-US" smtClean="0">
                <a:solidFill>
                  <a:prstClr val="black">
                    <a:tint val="75000"/>
                  </a:prstClr>
                </a:solidFill>
              </a:rPr>
              <a:p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AC80C9-D773-49B3-8866-2AB6DD2240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1133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059" indent="0" algn="ctr">
              <a:buNone/>
              <a:defRPr/>
            </a:lvl2pPr>
            <a:lvl3pPr marL="914116" indent="0" algn="ctr">
              <a:buNone/>
              <a:defRPr/>
            </a:lvl3pPr>
            <a:lvl4pPr marL="1371174" indent="0" algn="ctr">
              <a:buNone/>
              <a:defRPr/>
            </a:lvl4pPr>
            <a:lvl5pPr marL="1828231" indent="0" algn="ctr">
              <a:buNone/>
              <a:defRPr/>
            </a:lvl5pPr>
            <a:lvl6pPr marL="2285289" indent="0" algn="ctr">
              <a:buNone/>
              <a:defRPr/>
            </a:lvl6pPr>
            <a:lvl7pPr marL="2742346" indent="0" algn="ctr">
              <a:buNone/>
              <a:defRPr/>
            </a:lvl7pPr>
            <a:lvl8pPr marL="3199404" indent="0" algn="ctr">
              <a:buNone/>
              <a:defRPr/>
            </a:lvl8pPr>
            <a:lvl9pPr marL="3656462"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CC2A16DA-B76B-4523-9796-8487AB97ED0E}" type="datetime1">
              <a:rPr lang="en-US" smtClean="0">
                <a:solidFill>
                  <a:srgbClr val="000000"/>
                </a:solidFill>
              </a:rPr>
              <a:t>5/11/2015</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B6F2E19-806A-46EC-8685-2602ACB1492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F17FA39-AFD9-4A11-8A0B-70262E202D02}" type="datetime1">
              <a:rPr lang="en-US" smtClean="0">
                <a:solidFill>
                  <a:srgbClr val="000000"/>
                </a:solidFill>
              </a:rPr>
              <a:t>5/11/2015</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AB7EA1C-5E48-4D53-93DA-DA9EA9F14BB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059" indent="0">
              <a:buNone/>
              <a:defRPr sz="1800"/>
            </a:lvl2pPr>
            <a:lvl3pPr marL="914116" indent="0">
              <a:buNone/>
              <a:defRPr sz="1600"/>
            </a:lvl3pPr>
            <a:lvl4pPr marL="1371174" indent="0">
              <a:buNone/>
              <a:defRPr sz="1400"/>
            </a:lvl4pPr>
            <a:lvl5pPr marL="1828231" indent="0">
              <a:buNone/>
              <a:defRPr sz="1400"/>
            </a:lvl5pPr>
            <a:lvl6pPr marL="2285289" indent="0">
              <a:buNone/>
              <a:defRPr sz="1400"/>
            </a:lvl6pPr>
            <a:lvl7pPr marL="2742346" indent="0">
              <a:buNone/>
              <a:defRPr sz="1400"/>
            </a:lvl7pPr>
            <a:lvl8pPr marL="3199404" indent="0">
              <a:buNone/>
              <a:defRPr sz="1400"/>
            </a:lvl8pPr>
            <a:lvl9pPr marL="3656462"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9A9F0B2B-7ECA-4C3B-BFD0-525B02427AC9}" type="datetime1">
              <a:rPr lang="en-US" smtClean="0">
                <a:solidFill>
                  <a:srgbClr val="000000"/>
                </a:solidFill>
              </a:rPr>
              <a:t>5/11/2015</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DDD760B-CE68-4A77-BA8E-BA28AF339B9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CDCEEB81-C5BB-4160-ABCF-83C678533343}" type="datetime1">
              <a:rPr lang="en-US" smtClean="0">
                <a:solidFill>
                  <a:srgbClr val="000000"/>
                </a:solidFill>
              </a:rPr>
              <a:t>5/11/2015</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08532DB-1ABC-4A5E-957F-4D10C176F74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BECA2F8C-40EE-43DB-BEC6-F73E09CC0857}" type="datetime1">
              <a:rPr lang="en-US" smtClean="0">
                <a:solidFill>
                  <a:srgbClr val="000000"/>
                </a:solidFill>
              </a:rPr>
              <a:t>5/11/2015</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32D8165-EA46-416E-88FB-4306E53BF23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7FB89FA5-46F4-4CC7-823E-3562CD081E41}" type="datetime1">
              <a:rPr lang="en-US" smtClean="0">
                <a:solidFill>
                  <a:srgbClr val="000000"/>
                </a:solidFill>
              </a:rPr>
              <a:t>5/11/2015</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61782D9-ACC5-4DCB-BAE4-3297C3D36DE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B19FE662-FD5F-4819-8C77-BCE64144090B}" type="datetime1">
              <a:rPr lang="en-US" smtClean="0">
                <a:solidFill>
                  <a:srgbClr val="000000"/>
                </a:solidFill>
              </a:rPr>
              <a:t>5/11/2015</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04489A1-8A6A-4957-8003-CA3B8D4AA5B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3"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45ACE749-A927-4F20-99B0-AC2EF78F39AA}" type="datetime1">
              <a:rPr lang="en-US" smtClean="0">
                <a:solidFill>
                  <a:srgbClr val="000000"/>
                </a:solidFill>
              </a:rPr>
              <a:t>5/11/2015</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197F12F-FEC0-4DA2-AA67-E85F9800F7B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CE9FB6-2C47-499C-B49A-DF702C6F01B4}"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0B4064-DEED-4898-A4D4-90A214EA3F3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6" indent="0">
              <a:buNone/>
              <a:defRPr sz="2400"/>
            </a:lvl3pPr>
            <a:lvl4pPr marL="1371174" indent="0">
              <a:buNone/>
              <a:defRPr sz="2000"/>
            </a:lvl4pPr>
            <a:lvl5pPr marL="1828231" indent="0">
              <a:buNone/>
              <a:defRPr sz="2000"/>
            </a:lvl5pPr>
            <a:lvl6pPr marL="2285289" indent="0">
              <a:buNone/>
              <a:defRPr sz="2000"/>
            </a:lvl6pPr>
            <a:lvl7pPr marL="2742346" indent="0">
              <a:buNone/>
              <a:defRPr sz="2000"/>
            </a:lvl7pPr>
            <a:lvl8pPr marL="3199404" indent="0">
              <a:buNone/>
              <a:defRPr sz="2000"/>
            </a:lvl8pPr>
            <a:lvl9pPr marL="365646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62023B57-767D-41FD-B5A0-4F4987897959}" type="datetime1">
              <a:rPr lang="en-US" smtClean="0">
                <a:solidFill>
                  <a:srgbClr val="000000"/>
                </a:solidFill>
              </a:rPr>
              <a:t>5/11/2015</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E52786E-769B-4BA0-9595-4917D555A59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F60F9C3-9AC4-4B18-AD61-929DE9976739}" type="datetime1">
              <a:rPr lang="en-US" smtClean="0">
                <a:solidFill>
                  <a:srgbClr val="000000"/>
                </a:solidFill>
              </a:rPr>
              <a:t>5/11/2015</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E7544A-78A9-458B-A2D8-3DEE7360612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CE879DB-1E58-47AB-919F-A0A712DE0CF9}" type="datetime1">
              <a:rPr lang="en-US" smtClean="0">
                <a:solidFill>
                  <a:srgbClr val="000000"/>
                </a:solidFill>
              </a:rPr>
              <a:t>5/11/2015</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0771668-DBCA-43A2-84A3-0B20DD67890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3"/>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fld id="{8A6A61D7-BABC-42DB-AFB2-0BC5092C2A87}" type="datetime1">
              <a:rPr lang="en-US" smtClean="0">
                <a:solidFill>
                  <a:srgbClr val="000000"/>
                </a:solidFill>
              </a:rPr>
              <a:t>5/11/2015</a:t>
            </a:fld>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FCC40C95-5144-43F3-BABB-4025ADD6CC9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72608EA9-AD81-46CE-A3BE-B9723674121F}" type="datetime1">
              <a:rPr lang="en-US" smtClean="0">
                <a:solidFill>
                  <a:srgbClr val="000000"/>
                </a:solidFill>
              </a:rPr>
              <a:t>5/11/2015</a:t>
            </a:fld>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A43D799-7CCE-40B2-A4A5-A369D817158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6A3E0958-81D7-4714-9E93-A90D28EED8D1}" type="datetime1">
              <a:rPr lang="en-US" smtClean="0">
                <a:solidFill>
                  <a:srgbClr val="000000"/>
                </a:solidFill>
              </a:rPr>
              <a:t>5/11/2015</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73EF31-8E58-45CA-AF2F-AEB4C612F6C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225502C-C95B-4C6A-A690-C5A4353AFB8C}" type="datetime1">
              <a:rPr lang="en-US" smtClean="0">
                <a:solidFill>
                  <a:srgbClr val="000000"/>
                </a:solidFill>
              </a:rPr>
              <a:t>5/11/2015</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3F456C0-9F32-4A06-8D9D-F30A77D6413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E7853255-121F-45C8-B6F3-EA3442FA4E09}" type="datetime1">
              <a:rPr lang="en-US" smtClean="0">
                <a:solidFill>
                  <a:srgbClr val="000000"/>
                </a:solidFill>
              </a:rPr>
              <a:t>5/11/2015</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8AD7685-ADCE-4A57-A1A8-EB23139597A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98B6311F-7362-4ED2-9991-1268150AF3B2}" type="datetime1">
              <a:rPr lang="en-US" smtClean="0">
                <a:solidFill>
                  <a:srgbClr val="000000"/>
                </a:solidFill>
              </a:rPr>
              <a:t>5/11/2015</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09F7263-D95F-4B30-B309-D8D385DCF10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067CA386-17AF-443F-88E2-34B1921FC31B}" type="datetime1">
              <a:rPr lang="en-US" smtClean="0">
                <a:solidFill>
                  <a:srgbClr val="000000"/>
                </a:solidFill>
              </a:rPr>
              <a:t>5/11/2015</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7CAA41B-AA1A-4753-B8D4-5716265F4A5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059" indent="0">
              <a:buNone/>
              <a:defRPr sz="1800">
                <a:solidFill>
                  <a:schemeClr val="tx1">
                    <a:tint val="75000"/>
                  </a:schemeClr>
                </a:solidFill>
              </a:defRPr>
            </a:lvl2pPr>
            <a:lvl3pPr marL="914116" indent="0">
              <a:buNone/>
              <a:defRPr sz="1600">
                <a:solidFill>
                  <a:schemeClr val="tx1">
                    <a:tint val="75000"/>
                  </a:schemeClr>
                </a:solidFill>
              </a:defRPr>
            </a:lvl3pPr>
            <a:lvl4pPr marL="1371174" indent="0">
              <a:buNone/>
              <a:defRPr sz="1400">
                <a:solidFill>
                  <a:schemeClr val="tx1">
                    <a:tint val="75000"/>
                  </a:schemeClr>
                </a:solidFill>
              </a:defRPr>
            </a:lvl4pPr>
            <a:lvl5pPr marL="1828231" indent="0">
              <a:buNone/>
              <a:defRPr sz="1400">
                <a:solidFill>
                  <a:schemeClr val="tx1">
                    <a:tint val="75000"/>
                  </a:schemeClr>
                </a:solidFill>
              </a:defRPr>
            </a:lvl5pPr>
            <a:lvl6pPr marL="2285289" indent="0">
              <a:buNone/>
              <a:defRPr sz="1400">
                <a:solidFill>
                  <a:schemeClr val="tx1">
                    <a:tint val="75000"/>
                  </a:schemeClr>
                </a:solidFill>
              </a:defRPr>
            </a:lvl6pPr>
            <a:lvl7pPr marL="2742346" indent="0">
              <a:buNone/>
              <a:defRPr sz="1400">
                <a:solidFill>
                  <a:schemeClr val="tx1">
                    <a:tint val="75000"/>
                  </a:schemeClr>
                </a:solidFill>
              </a:defRPr>
            </a:lvl7pPr>
            <a:lvl8pPr marL="3199404" indent="0">
              <a:buNone/>
              <a:defRPr sz="1400">
                <a:solidFill>
                  <a:schemeClr val="tx1">
                    <a:tint val="75000"/>
                  </a:schemeClr>
                </a:solidFill>
              </a:defRPr>
            </a:lvl8pPr>
            <a:lvl9pPr marL="365646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138475-0200-4685-ABCB-F944B5026674}"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0B4064-DEED-4898-A4D4-90A214EA3F3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DED19A08-6990-443E-A338-4B9F66CD9E8F}" type="datetime1">
              <a:rPr lang="en-US" smtClean="0">
                <a:solidFill>
                  <a:srgbClr val="000000"/>
                </a:solidFill>
              </a:rPr>
              <a:t>5/11/2015</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26162BD-D2FD-40B8-9242-FDBEF597B39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D7414E47-D106-40B1-9C05-8EC9B44DEB18}" type="datetime1">
              <a:rPr lang="en-US" smtClean="0">
                <a:solidFill>
                  <a:srgbClr val="000000"/>
                </a:solidFill>
              </a:rPr>
              <a:t>5/11/2015</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8A09A1A-3465-4D6D-AFC4-5E0774BBC7A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A8258642-AF62-4838-90E7-1EB5D2CD2410}" type="datetime1">
              <a:rPr lang="en-US" smtClean="0">
                <a:solidFill>
                  <a:srgbClr val="000000"/>
                </a:solidFill>
              </a:rPr>
              <a:t>5/11/2015</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8D2444F-4695-4080-BE37-890B41EC385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145E21D-4A87-44EB-B3EB-AB3588DA0E7F}" type="datetime1">
              <a:rPr lang="en-US" smtClean="0">
                <a:solidFill>
                  <a:srgbClr val="000000"/>
                </a:solidFill>
              </a:rPr>
              <a:t>5/11/2015</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615A74C-D01B-4536-9842-52A915BF986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9724947-1201-428D-AB61-B378CF320654}" type="datetime1">
              <a:rPr lang="en-US" smtClean="0">
                <a:solidFill>
                  <a:srgbClr val="000000"/>
                </a:solidFill>
              </a:rPr>
              <a:t>5/11/2015</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78A7BB8-2052-4D7F-8A28-089A587BFD7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4794B19-C322-409F-87C1-9A2998DF80BE}" type="datetime1">
              <a:rPr lang="en-US" smtClean="0">
                <a:solidFill>
                  <a:srgbClr val="000000"/>
                </a:solidFill>
              </a:rPr>
              <a:t>5/11/2015</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8BC070-CF67-41F3-A4DF-AEE5C78002D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CD41D8-2C4E-47BB-A515-CFC4B3B381C9}"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BBBB68-E7B5-4D80-A669-A4BA39D1388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BA7EB7-6698-4247-BA5C-C327F51BFBCC}"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BBBB68-E7B5-4D80-A669-A4BA39D1388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5C5654-F20B-45A3-9969-BF81C974E92E}"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BBBB68-E7B5-4D80-A669-A4BA39D1388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CBD8A6-8A44-4715-B541-F02B247A7CDA}" type="datetime1">
              <a:rPr lang="en-US" smtClean="0">
                <a:solidFill>
                  <a:prstClr val="black">
                    <a:tint val="75000"/>
                  </a:prstClr>
                </a:solidFill>
              </a:rPr>
              <a:t>5/11/2015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BBBB68-E7B5-4D80-A669-A4BA39D1388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B48957-CE3B-44CD-B5E4-88475BBEF250}" type="datetime1">
              <a:rPr lang="en-US" smtClean="0">
                <a:solidFill>
                  <a:prstClr val="black">
                    <a:tint val="75000"/>
                  </a:prstClr>
                </a:solidFill>
              </a:rPr>
              <a:t>5/11/2015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0B4064-DEED-4898-A4D4-90A214EA3F3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C9C6C9-C5F9-4330-8F67-0BF1CE1C9688}" type="datetime1">
              <a:rPr lang="en-US" smtClean="0">
                <a:solidFill>
                  <a:prstClr val="black">
                    <a:tint val="75000"/>
                  </a:prstClr>
                </a:solidFill>
              </a:rPr>
              <a:t>5/11/2015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BBBB68-E7B5-4D80-A669-A4BA39D1388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06DE29-72DC-42C3-BD79-4D92D83BF496}" type="datetime1">
              <a:rPr lang="en-US" smtClean="0">
                <a:solidFill>
                  <a:prstClr val="black">
                    <a:tint val="75000"/>
                  </a:prstClr>
                </a:solidFill>
              </a:rPr>
              <a:t>5/11/2015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BBBB68-E7B5-4D80-A669-A4BA39D1388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AA20EC-F6F2-4E64-AC4C-8896E93E4B6E}" type="datetime1">
              <a:rPr lang="en-US" smtClean="0">
                <a:solidFill>
                  <a:prstClr val="black">
                    <a:tint val="75000"/>
                  </a:prstClr>
                </a:solidFill>
              </a:rPr>
              <a:t>5/11/2015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BBBB68-E7B5-4D80-A669-A4BA39D1388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5CA22F-F315-47FF-BF7E-0EDB533D1431}" type="datetime1">
              <a:rPr lang="en-US" smtClean="0">
                <a:solidFill>
                  <a:prstClr val="black">
                    <a:tint val="75000"/>
                  </a:prstClr>
                </a:solidFill>
              </a:rPr>
              <a:t>5/11/2015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BBBB68-E7B5-4D80-A669-A4BA39D1388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732525-6133-49C3-9481-6E236E41229E}" type="datetime1">
              <a:rPr lang="en-US" smtClean="0">
                <a:solidFill>
                  <a:prstClr val="black">
                    <a:tint val="75000"/>
                  </a:prstClr>
                </a:solidFill>
              </a:rPr>
              <a:t>5/11/2015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BBBB68-E7B5-4D80-A669-A4BA39D1388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31ACDE-9AE5-47CF-945E-33735FF94D93}"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BBBB68-E7B5-4D80-A669-A4BA39D1388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EB1026-027E-4B05-82DE-E89228EE281A}"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BBBB68-E7B5-4D80-A669-A4BA39D1388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059" indent="0" algn="ctr">
              <a:buNone/>
              <a:defRPr>
                <a:solidFill>
                  <a:schemeClr val="tx1">
                    <a:tint val="75000"/>
                  </a:schemeClr>
                </a:solidFill>
              </a:defRPr>
            </a:lvl2pPr>
            <a:lvl3pPr marL="914116" indent="0" algn="ctr">
              <a:buNone/>
              <a:defRPr>
                <a:solidFill>
                  <a:schemeClr val="tx1">
                    <a:tint val="75000"/>
                  </a:schemeClr>
                </a:solidFill>
              </a:defRPr>
            </a:lvl3pPr>
            <a:lvl4pPr marL="1371174" indent="0" algn="ctr">
              <a:buNone/>
              <a:defRPr>
                <a:solidFill>
                  <a:schemeClr val="tx1">
                    <a:tint val="75000"/>
                  </a:schemeClr>
                </a:solidFill>
              </a:defRPr>
            </a:lvl4pPr>
            <a:lvl5pPr marL="1828231" indent="0" algn="ctr">
              <a:buNone/>
              <a:defRPr>
                <a:solidFill>
                  <a:schemeClr val="tx1">
                    <a:tint val="75000"/>
                  </a:schemeClr>
                </a:solidFill>
              </a:defRPr>
            </a:lvl5pPr>
            <a:lvl6pPr marL="2285289" indent="0" algn="ctr">
              <a:buNone/>
              <a:defRPr>
                <a:solidFill>
                  <a:schemeClr val="tx1">
                    <a:tint val="75000"/>
                  </a:schemeClr>
                </a:solidFill>
              </a:defRPr>
            </a:lvl6pPr>
            <a:lvl7pPr marL="2742346" indent="0" algn="ctr">
              <a:buNone/>
              <a:defRPr>
                <a:solidFill>
                  <a:schemeClr val="tx1">
                    <a:tint val="75000"/>
                  </a:schemeClr>
                </a:solidFill>
              </a:defRPr>
            </a:lvl7pPr>
            <a:lvl8pPr marL="3199404" indent="0" algn="ctr">
              <a:buNone/>
              <a:defRPr>
                <a:solidFill>
                  <a:schemeClr val="tx1">
                    <a:tint val="75000"/>
                  </a:schemeClr>
                </a:solidFill>
              </a:defRPr>
            </a:lvl8pPr>
            <a:lvl9pPr marL="365646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CEFB7D-E462-4A2D-8F90-4023EAE4EDC0}"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0B4064-DEED-4898-A4D4-90A214EA3F3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6FAB45-3B4B-4B6A-A0F5-595300C55A12}"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0B4064-DEED-4898-A4D4-90A214EA3F3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059" indent="0">
              <a:buNone/>
              <a:defRPr sz="1800">
                <a:solidFill>
                  <a:schemeClr val="tx1">
                    <a:tint val="75000"/>
                  </a:schemeClr>
                </a:solidFill>
              </a:defRPr>
            </a:lvl2pPr>
            <a:lvl3pPr marL="914116" indent="0">
              <a:buNone/>
              <a:defRPr sz="1600">
                <a:solidFill>
                  <a:schemeClr val="tx1">
                    <a:tint val="75000"/>
                  </a:schemeClr>
                </a:solidFill>
              </a:defRPr>
            </a:lvl3pPr>
            <a:lvl4pPr marL="1371174" indent="0">
              <a:buNone/>
              <a:defRPr sz="1400">
                <a:solidFill>
                  <a:schemeClr val="tx1">
                    <a:tint val="75000"/>
                  </a:schemeClr>
                </a:solidFill>
              </a:defRPr>
            </a:lvl4pPr>
            <a:lvl5pPr marL="1828231" indent="0">
              <a:buNone/>
              <a:defRPr sz="1400">
                <a:solidFill>
                  <a:schemeClr val="tx1">
                    <a:tint val="75000"/>
                  </a:schemeClr>
                </a:solidFill>
              </a:defRPr>
            </a:lvl5pPr>
            <a:lvl6pPr marL="2285289" indent="0">
              <a:buNone/>
              <a:defRPr sz="1400">
                <a:solidFill>
                  <a:schemeClr val="tx1">
                    <a:tint val="75000"/>
                  </a:schemeClr>
                </a:solidFill>
              </a:defRPr>
            </a:lvl6pPr>
            <a:lvl7pPr marL="2742346" indent="0">
              <a:buNone/>
              <a:defRPr sz="1400">
                <a:solidFill>
                  <a:schemeClr val="tx1">
                    <a:tint val="75000"/>
                  </a:schemeClr>
                </a:solidFill>
              </a:defRPr>
            </a:lvl7pPr>
            <a:lvl8pPr marL="3199404" indent="0">
              <a:buNone/>
              <a:defRPr sz="1400">
                <a:solidFill>
                  <a:schemeClr val="tx1">
                    <a:tint val="75000"/>
                  </a:schemeClr>
                </a:solidFill>
              </a:defRPr>
            </a:lvl8pPr>
            <a:lvl9pPr marL="365646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FED7EC-6E81-468A-AD27-EF0432A87590}"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0B4064-DEED-4898-A4D4-90A214EA3F3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A43C3C-63D5-4472-95F9-9B1296E3DCEC}" type="datetime1">
              <a:rPr lang="en-US" smtClean="0">
                <a:solidFill>
                  <a:prstClr val="black">
                    <a:tint val="75000"/>
                  </a:prstClr>
                </a:solidFill>
              </a:rPr>
              <a:t>5/11/2015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0B4064-DEED-4898-A4D4-90A214EA3F3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A6A221-6FF3-4BFC-9796-FBC8CA7B22F2}" type="datetime1">
              <a:rPr lang="en-US" smtClean="0">
                <a:solidFill>
                  <a:prstClr val="black">
                    <a:tint val="75000"/>
                  </a:prstClr>
                </a:solidFill>
              </a:rPr>
              <a:t>5/11/2015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0B4064-DEED-4898-A4D4-90A214EA3F3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A48CDE-56AC-4383-A829-181FE692B01F}" type="datetime1">
              <a:rPr lang="en-US" smtClean="0">
                <a:solidFill>
                  <a:prstClr val="black">
                    <a:tint val="75000"/>
                  </a:prstClr>
                </a:solidFill>
              </a:rPr>
              <a:t>5/11/2015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0B4064-DEED-4898-A4D4-90A214EA3F3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EEDA29-55C1-44D8-9D55-85E035FFCCA9}" type="datetime1">
              <a:rPr lang="en-US" smtClean="0">
                <a:solidFill>
                  <a:prstClr val="black">
                    <a:tint val="75000"/>
                  </a:prstClr>
                </a:solidFill>
              </a:rPr>
              <a:t>5/11/2015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0B4064-DEED-4898-A4D4-90A214EA3F3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6195CE-B38C-4604-90BB-D8118F70B1AC}" type="datetime1">
              <a:rPr lang="en-US" smtClean="0">
                <a:solidFill>
                  <a:prstClr val="black">
                    <a:tint val="75000"/>
                  </a:prstClr>
                </a:solidFill>
              </a:rPr>
              <a:t>5/11/2015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30B4064-DEED-4898-A4D4-90A214EA3F3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3"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7115BD-341C-4FFE-8B7C-68484A242CEC}" type="datetime1">
              <a:rPr lang="en-US" smtClean="0">
                <a:solidFill>
                  <a:prstClr val="black">
                    <a:tint val="75000"/>
                  </a:prstClr>
                </a:solidFill>
              </a:rPr>
              <a:t>5/11/2015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0B4064-DEED-4898-A4D4-90A214EA3F3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6" indent="0">
              <a:buNone/>
              <a:defRPr sz="2400"/>
            </a:lvl3pPr>
            <a:lvl4pPr marL="1371174" indent="0">
              <a:buNone/>
              <a:defRPr sz="2000"/>
            </a:lvl4pPr>
            <a:lvl5pPr marL="1828231" indent="0">
              <a:buNone/>
              <a:defRPr sz="2000"/>
            </a:lvl5pPr>
            <a:lvl6pPr marL="2285289" indent="0">
              <a:buNone/>
              <a:defRPr sz="2000"/>
            </a:lvl6pPr>
            <a:lvl7pPr marL="2742346" indent="0">
              <a:buNone/>
              <a:defRPr sz="2000"/>
            </a:lvl7pPr>
            <a:lvl8pPr marL="3199404" indent="0">
              <a:buNone/>
              <a:defRPr sz="2000"/>
            </a:lvl8pPr>
            <a:lvl9pPr marL="365646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E5A2EE-AFC4-4C53-A85E-025E3299188F}" type="datetime1">
              <a:rPr lang="en-US" smtClean="0">
                <a:solidFill>
                  <a:prstClr val="black">
                    <a:tint val="75000"/>
                  </a:prstClr>
                </a:solidFill>
              </a:rPr>
              <a:t>5/11/2015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0B4064-DEED-4898-A4D4-90A214EA3F3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869725-0305-430F-AD1B-A3BF49F0BA33}"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0B4064-DEED-4898-A4D4-90A214EA3F3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9D22BC-D97C-490A-B860-C8A7C0D20E45}"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0B4064-DEED-4898-A4D4-90A214EA3F3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059" indent="0" algn="ctr">
              <a:buNone/>
              <a:defRPr>
                <a:solidFill>
                  <a:schemeClr val="tx1">
                    <a:tint val="75000"/>
                  </a:schemeClr>
                </a:solidFill>
              </a:defRPr>
            </a:lvl2pPr>
            <a:lvl3pPr marL="914116" indent="0" algn="ctr">
              <a:buNone/>
              <a:defRPr>
                <a:solidFill>
                  <a:schemeClr val="tx1">
                    <a:tint val="75000"/>
                  </a:schemeClr>
                </a:solidFill>
              </a:defRPr>
            </a:lvl3pPr>
            <a:lvl4pPr marL="1371174" indent="0" algn="ctr">
              <a:buNone/>
              <a:defRPr>
                <a:solidFill>
                  <a:schemeClr val="tx1">
                    <a:tint val="75000"/>
                  </a:schemeClr>
                </a:solidFill>
              </a:defRPr>
            </a:lvl4pPr>
            <a:lvl5pPr marL="1828231" indent="0" algn="ctr">
              <a:buNone/>
              <a:defRPr>
                <a:solidFill>
                  <a:schemeClr val="tx1">
                    <a:tint val="75000"/>
                  </a:schemeClr>
                </a:solidFill>
              </a:defRPr>
            </a:lvl5pPr>
            <a:lvl6pPr marL="2285289" indent="0" algn="ctr">
              <a:buNone/>
              <a:defRPr>
                <a:solidFill>
                  <a:schemeClr val="tx1">
                    <a:tint val="75000"/>
                  </a:schemeClr>
                </a:solidFill>
              </a:defRPr>
            </a:lvl6pPr>
            <a:lvl7pPr marL="2742346" indent="0" algn="ctr">
              <a:buNone/>
              <a:defRPr>
                <a:solidFill>
                  <a:schemeClr val="tx1">
                    <a:tint val="75000"/>
                  </a:schemeClr>
                </a:solidFill>
              </a:defRPr>
            </a:lvl7pPr>
            <a:lvl8pPr marL="3199404" indent="0" algn="ctr">
              <a:buNone/>
              <a:defRPr>
                <a:solidFill>
                  <a:schemeClr val="tx1">
                    <a:tint val="75000"/>
                  </a:schemeClr>
                </a:solidFill>
              </a:defRPr>
            </a:lvl8pPr>
            <a:lvl9pPr marL="365646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1C0EEA-2147-4FA8-8E96-887A30179AD0}"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0B4064-DEED-4898-A4D4-90A214EA3F3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D36435-F602-4402-B529-969286A8B795}"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0B4064-DEED-4898-A4D4-90A214EA3F3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B1DB4A-8920-45E0-AF72-1E97CF3D49BF}" type="datetime1">
              <a:rPr lang="en-US" smtClean="0">
                <a:solidFill>
                  <a:prstClr val="black">
                    <a:tint val="75000"/>
                  </a:prstClr>
                </a:solidFill>
              </a:rPr>
              <a:t>5/11/2015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0B4064-DEED-4898-A4D4-90A214EA3F3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059" indent="0">
              <a:buNone/>
              <a:defRPr sz="1800">
                <a:solidFill>
                  <a:schemeClr val="tx1">
                    <a:tint val="75000"/>
                  </a:schemeClr>
                </a:solidFill>
              </a:defRPr>
            </a:lvl2pPr>
            <a:lvl3pPr marL="914116" indent="0">
              <a:buNone/>
              <a:defRPr sz="1600">
                <a:solidFill>
                  <a:schemeClr val="tx1">
                    <a:tint val="75000"/>
                  </a:schemeClr>
                </a:solidFill>
              </a:defRPr>
            </a:lvl3pPr>
            <a:lvl4pPr marL="1371174" indent="0">
              <a:buNone/>
              <a:defRPr sz="1400">
                <a:solidFill>
                  <a:schemeClr val="tx1">
                    <a:tint val="75000"/>
                  </a:schemeClr>
                </a:solidFill>
              </a:defRPr>
            </a:lvl4pPr>
            <a:lvl5pPr marL="1828231" indent="0">
              <a:buNone/>
              <a:defRPr sz="1400">
                <a:solidFill>
                  <a:schemeClr val="tx1">
                    <a:tint val="75000"/>
                  </a:schemeClr>
                </a:solidFill>
              </a:defRPr>
            </a:lvl5pPr>
            <a:lvl6pPr marL="2285289" indent="0">
              <a:buNone/>
              <a:defRPr sz="1400">
                <a:solidFill>
                  <a:schemeClr val="tx1">
                    <a:tint val="75000"/>
                  </a:schemeClr>
                </a:solidFill>
              </a:defRPr>
            </a:lvl6pPr>
            <a:lvl7pPr marL="2742346" indent="0">
              <a:buNone/>
              <a:defRPr sz="1400">
                <a:solidFill>
                  <a:schemeClr val="tx1">
                    <a:tint val="75000"/>
                  </a:schemeClr>
                </a:solidFill>
              </a:defRPr>
            </a:lvl7pPr>
            <a:lvl8pPr marL="3199404" indent="0">
              <a:buNone/>
              <a:defRPr sz="1400">
                <a:solidFill>
                  <a:schemeClr val="tx1">
                    <a:tint val="75000"/>
                  </a:schemeClr>
                </a:solidFill>
              </a:defRPr>
            </a:lvl8pPr>
            <a:lvl9pPr marL="365646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84FD8B-93CA-426C-8A08-974949D5EB01}"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0B4064-DEED-4898-A4D4-90A214EA3F3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A89100-4690-436D-AC56-4E27D30DE855}" type="datetime1">
              <a:rPr lang="en-US" smtClean="0">
                <a:solidFill>
                  <a:prstClr val="black">
                    <a:tint val="75000"/>
                  </a:prstClr>
                </a:solidFill>
              </a:rPr>
              <a:t>5/11/2015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0B4064-DEED-4898-A4D4-90A214EA3F3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D0D851-91AF-4B34-905B-77B7F8C6E80D}" type="datetime1">
              <a:rPr lang="en-US" smtClean="0">
                <a:solidFill>
                  <a:prstClr val="black">
                    <a:tint val="75000"/>
                  </a:prstClr>
                </a:solidFill>
              </a:rPr>
              <a:t>5/11/2015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0B4064-DEED-4898-A4D4-90A214EA3F3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940613-7726-4828-91FF-DAA3C9DB601F}" type="datetime1">
              <a:rPr lang="en-US" smtClean="0">
                <a:solidFill>
                  <a:prstClr val="black">
                    <a:tint val="75000"/>
                  </a:prstClr>
                </a:solidFill>
              </a:rPr>
              <a:t>5/11/2015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0B4064-DEED-4898-A4D4-90A214EA3F3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0FEEE6-ACD5-40A7-8E28-F90DADBDC2D4}" type="datetime1">
              <a:rPr lang="en-US" smtClean="0">
                <a:solidFill>
                  <a:prstClr val="black">
                    <a:tint val="75000"/>
                  </a:prstClr>
                </a:solidFill>
              </a:rPr>
              <a:t>5/11/2015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30B4064-DEED-4898-A4D4-90A214EA3F3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3"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ECE388-00DB-4EB0-B198-2FE07FEE8901}" type="datetime1">
              <a:rPr lang="en-US" smtClean="0">
                <a:solidFill>
                  <a:prstClr val="black">
                    <a:tint val="75000"/>
                  </a:prstClr>
                </a:solidFill>
              </a:rPr>
              <a:t>5/11/2015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0B4064-DEED-4898-A4D4-90A214EA3F3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6" indent="0">
              <a:buNone/>
              <a:defRPr sz="2400"/>
            </a:lvl3pPr>
            <a:lvl4pPr marL="1371174" indent="0">
              <a:buNone/>
              <a:defRPr sz="2000"/>
            </a:lvl4pPr>
            <a:lvl5pPr marL="1828231" indent="0">
              <a:buNone/>
              <a:defRPr sz="2000"/>
            </a:lvl5pPr>
            <a:lvl6pPr marL="2285289" indent="0">
              <a:buNone/>
              <a:defRPr sz="2000"/>
            </a:lvl6pPr>
            <a:lvl7pPr marL="2742346" indent="0">
              <a:buNone/>
              <a:defRPr sz="2000"/>
            </a:lvl7pPr>
            <a:lvl8pPr marL="3199404" indent="0">
              <a:buNone/>
              <a:defRPr sz="2000"/>
            </a:lvl8pPr>
            <a:lvl9pPr marL="365646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9A099D-68C4-46F8-9528-12AB6A6E55CF}" type="datetime1">
              <a:rPr lang="en-US" smtClean="0">
                <a:solidFill>
                  <a:prstClr val="black">
                    <a:tint val="75000"/>
                  </a:prstClr>
                </a:solidFill>
              </a:rPr>
              <a:t>5/11/2015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0B4064-DEED-4898-A4D4-90A214EA3F3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F225CD-4AF5-4D98-B683-BF001CCFD9BE}"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0B4064-DEED-4898-A4D4-90A214EA3F3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9EE891-B51E-4080-913D-B00E785E088E}"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0B4064-DEED-4898-A4D4-90A214EA3F3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84053A-DE89-4095-9B23-B18AB9131194}"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3B3F29-DD2F-4BA8-872E-4AA13C3310D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8D46B5-59EA-4C99-9FE3-AB402BE8D52E}" type="datetime1">
              <a:rPr lang="en-US" smtClean="0">
                <a:solidFill>
                  <a:prstClr val="black">
                    <a:tint val="75000"/>
                  </a:prstClr>
                </a:solidFill>
              </a:rPr>
              <a:t>5/11/2015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30B4064-DEED-4898-A4D4-90A214EA3F3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D82CAB-CC81-4D50-B4FF-0ED3223B7C66}"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3B3F29-DD2F-4BA8-872E-4AA13C3310D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313DF7-3912-46F2-9139-DA4AA6831CFC}"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3B3F29-DD2F-4BA8-872E-4AA13C3310D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CB3FDE-FD2C-41A5-86FB-149776F0C801}" type="datetime1">
              <a:rPr lang="en-US" smtClean="0">
                <a:solidFill>
                  <a:prstClr val="black">
                    <a:tint val="75000"/>
                  </a:prstClr>
                </a:solidFill>
              </a:rPr>
              <a:t>5/11/2015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3B3F29-DD2F-4BA8-872E-4AA13C3310D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D40BFF-96A7-4E83-8C0E-9F68E9B13D21}" type="datetime1">
              <a:rPr lang="en-US" smtClean="0">
                <a:solidFill>
                  <a:prstClr val="black">
                    <a:tint val="75000"/>
                  </a:prstClr>
                </a:solidFill>
              </a:rPr>
              <a:t>5/11/2015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D3B3F29-DD2F-4BA8-872E-4AA13C3310D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B3914B-42AB-4BC0-853B-B45AA430AF25}" type="datetime1">
              <a:rPr lang="en-US" smtClean="0">
                <a:solidFill>
                  <a:prstClr val="black">
                    <a:tint val="75000"/>
                  </a:prstClr>
                </a:solidFill>
              </a:rPr>
              <a:t>5/11/2015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D3B3F29-DD2F-4BA8-872E-4AA13C3310D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1FA139-EDF1-463C-9841-AEB4B30A1A37}" type="datetime1">
              <a:rPr lang="en-US" smtClean="0">
                <a:solidFill>
                  <a:prstClr val="black">
                    <a:tint val="75000"/>
                  </a:prstClr>
                </a:solidFill>
              </a:rPr>
              <a:t>5/11/2015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D3B3F29-DD2F-4BA8-872E-4AA13C3310D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CEEA7D-7FAC-41AA-A3FD-A9ED17C68EF2}" type="datetime1">
              <a:rPr lang="en-US" smtClean="0">
                <a:solidFill>
                  <a:prstClr val="black">
                    <a:tint val="75000"/>
                  </a:prstClr>
                </a:solidFill>
              </a:rPr>
              <a:t>5/11/2015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3B3F29-DD2F-4BA8-872E-4AA13C3310D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0306FF-2542-44C7-B00D-084F7AA4B3FE}" type="datetime1">
              <a:rPr lang="en-US" smtClean="0">
                <a:solidFill>
                  <a:prstClr val="black">
                    <a:tint val="75000"/>
                  </a:prstClr>
                </a:solidFill>
              </a:rPr>
              <a:t>5/11/2015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3B3F29-DD2F-4BA8-872E-4AA13C3310D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F29ADE-BCDB-4E75-A983-72FD44DEA834}"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3B3F29-DD2F-4BA8-872E-4AA13C3310D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4E57A9-3A64-4090-8405-7377455760D8}"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3B3F29-DD2F-4BA8-872E-4AA13C3310D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3"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EB37CC-5C46-43A3-8A7D-8E0382635F91}" type="datetime1">
              <a:rPr lang="en-US" smtClean="0">
                <a:solidFill>
                  <a:prstClr val="black">
                    <a:tint val="75000"/>
                  </a:prstClr>
                </a:solidFill>
              </a:rPr>
              <a:t>5/11/2015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0B4064-DEED-4898-A4D4-90A214EA3F3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51"/>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6485" y="6247376"/>
            <a:ext cx="2128320" cy="470930"/>
          </a:xfrm>
          <a:prstGeom prst="rect">
            <a:avLst/>
          </a:prstGeom>
          <a:ln/>
        </p:spPr>
        <p:txBody>
          <a:bodyPr lIns="82754" tIns="41377" rIns="82754" bIns="41377"/>
          <a:lstStyle>
            <a:lvl1pPr>
              <a:defRPr/>
            </a:lvl1pPr>
          </a:lstStyle>
          <a:p>
            <a:endParaRPr lang="en-US"/>
          </a:p>
        </p:txBody>
      </p:sp>
      <p:sp>
        <p:nvSpPr>
          <p:cNvPr id="6" name="Rectangle 4"/>
          <p:cNvSpPr>
            <a:spLocks noGrp="1" noChangeArrowheads="1"/>
          </p:cNvSpPr>
          <p:nvPr>
            <p:ph type="ftr" idx="11"/>
          </p:nvPr>
        </p:nvSpPr>
        <p:spPr>
          <a:xfrm>
            <a:off x="3127680" y="6247376"/>
            <a:ext cx="2897280" cy="470930"/>
          </a:xfrm>
          <a:prstGeom prst="rect">
            <a:avLst/>
          </a:prstGeom>
          <a:ln/>
        </p:spPr>
        <p:txBody>
          <a:bodyPr lIns="82754" tIns="41377" rIns="82754" bIns="41377"/>
          <a:lstStyle>
            <a:lvl1pPr>
              <a:defRPr/>
            </a:lvl1pPr>
          </a:lstStyle>
          <a:p>
            <a:endParaRPr lang="en-US"/>
          </a:p>
        </p:txBody>
      </p:sp>
      <p:sp>
        <p:nvSpPr>
          <p:cNvPr id="7" name="Rectangle 5"/>
          <p:cNvSpPr>
            <a:spLocks noGrp="1" noChangeArrowheads="1"/>
          </p:cNvSpPr>
          <p:nvPr>
            <p:ph type="sldNum" idx="12"/>
          </p:nvPr>
        </p:nvSpPr>
        <p:spPr>
          <a:xfrm>
            <a:off x="6556325" y="6247376"/>
            <a:ext cx="2128320" cy="470930"/>
          </a:xfrm>
          <a:prstGeom prst="rect">
            <a:avLst/>
          </a:prstGeom>
          <a:ln/>
        </p:spPr>
        <p:txBody>
          <a:bodyPr lIns="82754" tIns="41377" rIns="82754" bIns="41377"/>
          <a:lstStyle>
            <a:lvl1pPr>
              <a:defRPr/>
            </a:lvl1pPr>
          </a:lstStyle>
          <a:p>
            <a:fld id="{D165E9B0-7DA8-466E-963D-86F25D5E43BA}" type="slidenum">
              <a:rPr lang="en-GB"/>
              <a:pPr/>
              <a:t>‹#›</a:t>
            </a:fld>
            <a:endParaRPr lang="en-GB"/>
          </a:p>
        </p:txBody>
      </p:sp>
    </p:spTree>
    <p:extLst>
      <p:ext uri="{BB962C8B-B14F-4D97-AF65-F5344CB8AC3E}">
        <p14:creationId xmlns:p14="http://schemas.microsoft.com/office/powerpoint/2010/main" val="30162775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96C1C8-3831-42B1-A08A-6F2407124586}"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AC80C9-D773-49B3-8866-2AB6DD2240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80578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33B649-6430-40F7-806E-55B3C2E8C514}"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AC80C9-D773-49B3-8866-2AB6DD2240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94119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96798A-C359-440E-96BF-EFC94077BF06}"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AC80C9-D773-49B3-8866-2AB6DD2240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38481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C28F83-E917-45E6-A0E6-778DA5C3D26E}" type="datetime1">
              <a:rPr lang="en-US" smtClean="0">
                <a:solidFill>
                  <a:prstClr val="black">
                    <a:tint val="75000"/>
                  </a:prstClr>
                </a:solidFill>
              </a:rPr>
              <a:t>5/11/2015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8AC80C9-D773-49B3-8866-2AB6DD2240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5925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8B1068-1DB6-44BA-BAFA-CF9868DE563D}" type="datetime1">
              <a:rPr lang="en-US" smtClean="0">
                <a:solidFill>
                  <a:prstClr val="black">
                    <a:tint val="75000"/>
                  </a:prstClr>
                </a:solidFill>
              </a:rPr>
              <a:t>5/11/2015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8AC80C9-D773-49B3-8866-2AB6DD2240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46521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FA5688-F759-4F17-A28E-7FF8B5515095}" type="datetime1">
              <a:rPr lang="en-US" smtClean="0">
                <a:solidFill>
                  <a:prstClr val="black">
                    <a:tint val="75000"/>
                  </a:prstClr>
                </a:solidFill>
              </a:rPr>
              <a:t>5/11/2015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8AC80C9-D773-49B3-8866-2AB6DD2240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76032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1C42EE-F4BF-4493-99AB-36D1ACF31849}" type="datetime1">
              <a:rPr lang="en-US" smtClean="0">
                <a:solidFill>
                  <a:prstClr val="black">
                    <a:tint val="75000"/>
                  </a:prstClr>
                </a:solidFill>
              </a:rPr>
              <a:t>5/11/2015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8AC80C9-D773-49B3-8866-2AB6DD2240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20913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EB60C8-6B15-4F9B-854D-68996E7AA56C}" type="datetime1">
              <a:rPr lang="en-US" smtClean="0">
                <a:solidFill>
                  <a:prstClr val="black">
                    <a:tint val="75000"/>
                  </a:prstClr>
                </a:solidFill>
              </a:rPr>
              <a:t>5/11/2015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8AC80C9-D773-49B3-8866-2AB6DD2240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31790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DAE038-1E22-456E-A929-6E8F0084E6AD}" type="datetime1">
              <a:rPr lang="en-US" smtClean="0">
                <a:solidFill>
                  <a:prstClr val="black">
                    <a:tint val="75000"/>
                  </a:prstClr>
                </a:solidFill>
              </a:rPr>
              <a:t>5/11/2015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8AC80C9-D773-49B3-8866-2AB6DD2240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271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6" indent="0">
              <a:buNone/>
              <a:defRPr sz="2400"/>
            </a:lvl3pPr>
            <a:lvl4pPr marL="1371174" indent="0">
              <a:buNone/>
              <a:defRPr sz="2000"/>
            </a:lvl4pPr>
            <a:lvl5pPr marL="1828231" indent="0">
              <a:buNone/>
              <a:defRPr sz="2000"/>
            </a:lvl5pPr>
            <a:lvl6pPr marL="2285289" indent="0">
              <a:buNone/>
              <a:defRPr sz="2000"/>
            </a:lvl6pPr>
            <a:lvl7pPr marL="2742346" indent="0">
              <a:buNone/>
              <a:defRPr sz="2000"/>
            </a:lvl7pPr>
            <a:lvl8pPr marL="3199404" indent="0">
              <a:buNone/>
              <a:defRPr sz="2000"/>
            </a:lvl8pPr>
            <a:lvl9pPr marL="365646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19C57E-CFDF-4D0F-90EC-FBF6601EC486}" type="datetime1">
              <a:rPr lang="en-US" smtClean="0">
                <a:solidFill>
                  <a:prstClr val="black">
                    <a:tint val="75000"/>
                  </a:prstClr>
                </a:solidFill>
              </a:rPr>
              <a:t>5/11/2015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0B4064-DEED-4898-A4D4-90A214EA3F3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C4F9AF-80D0-4D4B-A544-82CDC1643562}"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AC80C9-D773-49B3-8866-2AB6DD2240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83815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99D57A-2170-4B9A-A18A-18E0263B241A}"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AC80C9-D773-49B3-8866-2AB6DD2240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46266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738054-B221-4E36-9A12-42C00295DC39}"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AC80C9-D773-49B3-8866-2AB6DD2240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43307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8417F3-8EB3-4AB1-A112-68C5D747B36F}"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AC80C9-D773-49B3-8866-2AB6DD2240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60399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40BDE4-D992-48A8-A8A7-629169B94DE0}"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AC80C9-D773-49B3-8866-2AB6DD2240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9513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78288A-747D-47DE-85AA-87A9E134D117}" type="datetime1">
              <a:rPr lang="en-US" smtClean="0">
                <a:solidFill>
                  <a:prstClr val="black">
                    <a:tint val="75000"/>
                  </a:prstClr>
                </a:solidFill>
              </a:rPr>
              <a:t>5/11/2015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8AC80C9-D773-49B3-8866-2AB6DD2240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43859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F68396-3B36-46F4-A23C-AE10D61B1EF5}" type="datetime1">
              <a:rPr lang="en-US" smtClean="0">
                <a:solidFill>
                  <a:prstClr val="black">
                    <a:tint val="75000"/>
                  </a:prstClr>
                </a:solidFill>
              </a:rPr>
              <a:t>5/11/2015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8AC80C9-D773-49B3-8866-2AB6DD2240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83618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F9F3EB-AB9F-40D7-8684-D19EDD3AB874}" type="datetime1">
              <a:rPr lang="en-US" smtClean="0">
                <a:solidFill>
                  <a:prstClr val="black">
                    <a:tint val="75000"/>
                  </a:prstClr>
                </a:solidFill>
              </a:rPr>
              <a:t>5/11/2015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8AC80C9-D773-49B3-8866-2AB6DD2240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89349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F95AD-3DBB-4D00-BDDC-9F1DD79FE089}" type="datetime1">
              <a:rPr lang="en-US" smtClean="0">
                <a:solidFill>
                  <a:prstClr val="black">
                    <a:tint val="75000"/>
                  </a:prstClr>
                </a:solidFill>
              </a:rPr>
              <a:t>5/11/2015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8AC80C9-D773-49B3-8866-2AB6DD2240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0545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E19D92-AFCD-4001-A9C2-E3FAB9DBDDE2}" type="datetime1">
              <a:rPr lang="en-US" smtClean="0">
                <a:solidFill>
                  <a:prstClr val="black">
                    <a:tint val="75000"/>
                  </a:prstClr>
                </a:solidFill>
              </a:rPr>
              <a:t>5/11/2015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8AC80C9-D773-49B3-8866-2AB6DD2240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735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10" tIns="45706" rIns="91410" bIns="4570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410" tIns="45706" rIns="91410" bIns="4570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3"/>
            <a:ext cx="2133600" cy="365125"/>
          </a:xfrm>
          <a:prstGeom prst="rect">
            <a:avLst/>
          </a:prstGeom>
        </p:spPr>
        <p:txBody>
          <a:bodyPr vert="horz" lIns="91410" tIns="45706" rIns="91410" bIns="45706" rtlCol="0" anchor="ctr"/>
          <a:lstStyle>
            <a:lvl1pPr algn="l">
              <a:defRPr sz="1200">
                <a:solidFill>
                  <a:schemeClr val="tx1">
                    <a:tint val="75000"/>
                  </a:schemeClr>
                </a:solidFill>
              </a:defRPr>
            </a:lvl1pPr>
          </a:lstStyle>
          <a:p>
            <a:pPr defTabSz="914116"/>
            <a:fld id="{3BD5D08B-EEFB-4D88-B202-34C0AF7F4C01}"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10" tIns="45706" rIns="91410" bIns="45706" rtlCol="0" anchor="ctr"/>
          <a:lstStyle>
            <a:lvl1pPr algn="ctr">
              <a:defRPr sz="1200">
                <a:solidFill>
                  <a:schemeClr val="tx1">
                    <a:tint val="75000"/>
                  </a:schemeClr>
                </a:solidFill>
              </a:defRPr>
            </a:lvl1pPr>
          </a:lstStyle>
          <a:p>
            <a:pPr defTabSz="914116"/>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10" tIns="45706" rIns="91410" bIns="45706" rtlCol="0" anchor="ctr"/>
          <a:lstStyle>
            <a:lvl1pPr algn="r">
              <a:defRPr sz="1200">
                <a:solidFill>
                  <a:schemeClr val="tx1">
                    <a:tint val="75000"/>
                  </a:schemeClr>
                </a:solidFill>
              </a:defRPr>
            </a:lvl1pPr>
          </a:lstStyle>
          <a:p>
            <a:pPr defTabSz="914116"/>
            <a:fld id="{C30B4064-DEED-4898-A4D4-90A214EA3F37}" type="slidenum">
              <a:rPr lang="en-US" smtClean="0">
                <a:solidFill>
                  <a:prstClr val="black">
                    <a:tint val="75000"/>
                  </a:prstClr>
                </a:solidFill>
              </a:rPr>
              <a:pPr defTabSz="914116"/>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914116" rtl="0" eaLnBrk="1" latinLnBrk="0" hangingPunct="1">
        <a:spcBef>
          <a:spcPct val="0"/>
        </a:spcBef>
        <a:buNone/>
        <a:defRPr sz="4400" kern="1200">
          <a:solidFill>
            <a:schemeClr val="tx1"/>
          </a:solidFill>
          <a:latin typeface="+mj-lt"/>
          <a:ea typeface="+mj-ea"/>
          <a:cs typeface="+mj-cs"/>
        </a:defRPr>
      </a:lvl1pPr>
    </p:titleStyle>
    <p:bodyStyle>
      <a:lvl1pPr marL="342793" indent="-342793" algn="l" defTabSz="91411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19" indent="-285660" algn="l" defTabSz="91411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646" indent="-228529" algn="l" defTabSz="91411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02"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60"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818"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76"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34"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91"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6" rtl="0" eaLnBrk="1" latinLnBrk="0" hangingPunct="1">
        <a:defRPr sz="1800" kern="1200">
          <a:solidFill>
            <a:schemeClr val="tx1"/>
          </a:solidFill>
          <a:latin typeface="+mn-lt"/>
          <a:ea typeface="+mn-ea"/>
          <a:cs typeface="+mn-cs"/>
        </a:defRPr>
      </a:lvl1pPr>
      <a:lvl2pPr marL="457059" algn="l" defTabSz="914116" rtl="0" eaLnBrk="1" latinLnBrk="0" hangingPunct="1">
        <a:defRPr sz="1800" kern="1200">
          <a:solidFill>
            <a:schemeClr val="tx1"/>
          </a:solidFill>
          <a:latin typeface="+mn-lt"/>
          <a:ea typeface="+mn-ea"/>
          <a:cs typeface="+mn-cs"/>
        </a:defRPr>
      </a:lvl2pPr>
      <a:lvl3pPr marL="914116" algn="l" defTabSz="914116" rtl="0" eaLnBrk="1" latinLnBrk="0" hangingPunct="1">
        <a:defRPr sz="1800" kern="1200">
          <a:solidFill>
            <a:schemeClr val="tx1"/>
          </a:solidFill>
          <a:latin typeface="+mn-lt"/>
          <a:ea typeface="+mn-ea"/>
          <a:cs typeface="+mn-cs"/>
        </a:defRPr>
      </a:lvl3pPr>
      <a:lvl4pPr marL="1371174" algn="l" defTabSz="914116" rtl="0" eaLnBrk="1" latinLnBrk="0" hangingPunct="1">
        <a:defRPr sz="1800" kern="1200">
          <a:solidFill>
            <a:schemeClr val="tx1"/>
          </a:solidFill>
          <a:latin typeface="+mn-lt"/>
          <a:ea typeface="+mn-ea"/>
          <a:cs typeface="+mn-cs"/>
        </a:defRPr>
      </a:lvl4pPr>
      <a:lvl5pPr marL="1828231" algn="l" defTabSz="914116" rtl="0" eaLnBrk="1" latinLnBrk="0" hangingPunct="1">
        <a:defRPr sz="1800" kern="1200">
          <a:solidFill>
            <a:schemeClr val="tx1"/>
          </a:solidFill>
          <a:latin typeface="+mn-lt"/>
          <a:ea typeface="+mn-ea"/>
          <a:cs typeface="+mn-cs"/>
        </a:defRPr>
      </a:lvl5pPr>
      <a:lvl6pPr marL="2285289" algn="l" defTabSz="914116" rtl="0" eaLnBrk="1" latinLnBrk="0" hangingPunct="1">
        <a:defRPr sz="1800" kern="1200">
          <a:solidFill>
            <a:schemeClr val="tx1"/>
          </a:solidFill>
          <a:latin typeface="+mn-lt"/>
          <a:ea typeface="+mn-ea"/>
          <a:cs typeface="+mn-cs"/>
        </a:defRPr>
      </a:lvl6pPr>
      <a:lvl7pPr marL="2742346" algn="l" defTabSz="914116" rtl="0" eaLnBrk="1" latinLnBrk="0" hangingPunct="1">
        <a:defRPr sz="1800" kern="1200">
          <a:solidFill>
            <a:schemeClr val="tx1"/>
          </a:solidFill>
          <a:latin typeface="+mn-lt"/>
          <a:ea typeface="+mn-ea"/>
          <a:cs typeface="+mn-cs"/>
        </a:defRPr>
      </a:lvl7pPr>
      <a:lvl8pPr marL="3199404" algn="l" defTabSz="914116" rtl="0" eaLnBrk="1" latinLnBrk="0" hangingPunct="1">
        <a:defRPr sz="1800" kern="1200">
          <a:solidFill>
            <a:schemeClr val="tx1"/>
          </a:solidFill>
          <a:latin typeface="+mn-lt"/>
          <a:ea typeface="+mn-ea"/>
          <a:cs typeface="+mn-cs"/>
        </a:defRPr>
      </a:lvl8pPr>
      <a:lvl9pPr marL="3656462" algn="l" defTabSz="91411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E35733-8089-4599-96B9-700741F4ECD0}" type="datetimeFigureOut">
              <a:rPr lang="en-US" smtClean="0">
                <a:solidFill>
                  <a:prstClr val="black">
                    <a:tint val="75000"/>
                  </a:prstClr>
                </a:solidFill>
              </a:rPr>
              <a:pPr/>
              <a:t>5/11/2015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AC80C9-D773-49B3-8866-2AB6DD2240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3424346"/>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70" tIns="45687" rIns="91370" bIns="45687"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3"/>
            <a:ext cx="8229600" cy="4525963"/>
          </a:xfrm>
          <a:prstGeom prst="rect">
            <a:avLst/>
          </a:prstGeom>
          <a:noFill/>
          <a:ln w="9525">
            <a:noFill/>
            <a:miter lim="800000"/>
            <a:headEnd/>
            <a:tailEnd/>
          </a:ln>
          <a:effectLst/>
        </p:spPr>
        <p:txBody>
          <a:bodyPr vert="horz" wrap="square" lIns="91370" tIns="45687" rIns="91370" bIns="4568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0" tIns="45687" rIns="91370" bIns="45687" numCol="1" anchor="t" anchorCtr="0" compatLnSpc="1">
            <a:prstTxWarp prst="textNoShape">
              <a:avLst/>
            </a:prstTxWarp>
          </a:bodyPr>
          <a:lstStyle>
            <a:lvl1pPr>
              <a:defRPr sz="1400"/>
            </a:lvl1pPr>
          </a:lstStyle>
          <a:p>
            <a:pPr defTabSz="914116" fontAlgn="base">
              <a:spcBef>
                <a:spcPct val="0"/>
              </a:spcBef>
              <a:spcAft>
                <a:spcPct val="0"/>
              </a:spcAft>
            </a:pPr>
            <a:fld id="{B94BE186-FA7E-4421-83B6-61E26A4BF325}" type="datetime1">
              <a:rPr lang="en-US" smtClean="0">
                <a:solidFill>
                  <a:srgbClr val="000000"/>
                </a:solidFill>
              </a:rPr>
              <a:t>5/11/2015</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70" tIns="45687" rIns="91370" bIns="45687" numCol="1" anchor="t" anchorCtr="0" compatLnSpc="1">
            <a:prstTxWarp prst="textNoShape">
              <a:avLst/>
            </a:prstTxWarp>
          </a:bodyPr>
          <a:lstStyle>
            <a:lvl1pPr algn="ctr">
              <a:defRPr sz="1400"/>
            </a:lvl1pPr>
          </a:lstStyle>
          <a:p>
            <a:pPr defTabSz="914116"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0" tIns="45687" rIns="91370" bIns="45687" numCol="1" anchor="t" anchorCtr="0" compatLnSpc="1">
            <a:prstTxWarp prst="textNoShape">
              <a:avLst/>
            </a:prstTxWarp>
          </a:bodyPr>
          <a:lstStyle>
            <a:lvl1pPr algn="r">
              <a:defRPr sz="1400"/>
            </a:lvl1pPr>
          </a:lstStyle>
          <a:p>
            <a:pPr defTabSz="914116" fontAlgn="base">
              <a:spcBef>
                <a:spcPct val="0"/>
              </a:spcBef>
              <a:spcAft>
                <a:spcPct val="0"/>
              </a:spcAft>
            </a:pPr>
            <a:fld id="{F6C84540-F905-42A0-BB11-252263BD5EBB}" type="slidenum">
              <a:rPr lang="en-US">
                <a:solidFill>
                  <a:srgbClr val="000000"/>
                </a:solidFill>
              </a:rPr>
              <a:pPr defTabSz="914116" fontAlgn="base">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sldNum="0"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059" algn="ctr" rtl="0" fontAlgn="base">
        <a:spcBef>
          <a:spcPct val="0"/>
        </a:spcBef>
        <a:spcAft>
          <a:spcPct val="0"/>
        </a:spcAft>
        <a:defRPr sz="4400">
          <a:solidFill>
            <a:schemeClr val="tx2"/>
          </a:solidFill>
          <a:latin typeface="Arial" charset="0"/>
        </a:defRPr>
      </a:lvl6pPr>
      <a:lvl7pPr marL="914116" algn="ctr" rtl="0" fontAlgn="base">
        <a:spcBef>
          <a:spcPct val="0"/>
        </a:spcBef>
        <a:spcAft>
          <a:spcPct val="0"/>
        </a:spcAft>
        <a:defRPr sz="4400">
          <a:solidFill>
            <a:schemeClr val="tx2"/>
          </a:solidFill>
          <a:latin typeface="Arial" charset="0"/>
        </a:defRPr>
      </a:lvl7pPr>
      <a:lvl8pPr marL="1371174" algn="ctr" rtl="0" fontAlgn="base">
        <a:spcBef>
          <a:spcPct val="0"/>
        </a:spcBef>
        <a:spcAft>
          <a:spcPct val="0"/>
        </a:spcAft>
        <a:defRPr sz="4400">
          <a:solidFill>
            <a:schemeClr val="tx2"/>
          </a:solidFill>
          <a:latin typeface="Arial" charset="0"/>
        </a:defRPr>
      </a:lvl8pPr>
      <a:lvl9pPr marL="1828231" algn="ctr" rtl="0" fontAlgn="base">
        <a:spcBef>
          <a:spcPct val="0"/>
        </a:spcBef>
        <a:spcAft>
          <a:spcPct val="0"/>
        </a:spcAft>
        <a:defRPr sz="4400">
          <a:solidFill>
            <a:schemeClr val="tx2"/>
          </a:solidFill>
          <a:latin typeface="Arial" charset="0"/>
        </a:defRPr>
      </a:lvl9pPr>
    </p:titleStyle>
    <p:bodyStyle>
      <a:lvl1pPr marL="342793" indent="-342793" algn="l" rtl="0" fontAlgn="base">
        <a:spcBef>
          <a:spcPct val="20000"/>
        </a:spcBef>
        <a:spcAft>
          <a:spcPct val="0"/>
        </a:spcAft>
        <a:buChar char="•"/>
        <a:defRPr sz="3200">
          <a:solidFill>
            <a:schemeClr val="tx1"/>
          </a:solidFill>
          <a:latin typeface="+mn-lt"/>
          <a:ea typeface="+mn-ea"/>
          <a:cs typeface="+mn-cs"/>
        </a:defRPr>
      </a:lvl1pPr>
      <a:lvl2pPr marL="742719" indent="-285660" algn="l" rtl="0" fontAlgn="base">
        <a:spcBef>
          <a:spcPct val="20000"/>
        </a:spcBef>
        <a:spcAft>
          <a:spcPct val="0"/>
        </a:spcAft>
        <a:buChar char="–"/>
        <a:defRPr sz="2800">
          <a:solidFill>
            <a:schemeClr val="tx1"/>
          </a:solidFill>
          <a:latin typeface="+mn-lt"/>
        </a:defRPr>
      </a:lvl2pPr>
      <a:lvl3pPr marL="1142646" indent="-228529" algn="l" rtl="0" fontAlgn="base">
        <a:spcBef>
          <a:spcPct val="20000"/>
        </a:spcBef>
        <a:spcAft>
          <a:spcPct val="0"/>
        </a:spcAft>
        <a:buChar char="•"/>
        <a:defRPr sz="2400">
          <a:solidFill>
            <a:schemeClr val="tx1"/>
          </a:solidFill>
          <a:latin typeface="+mn-lt"/>
        </a:defRPr>
      </a:lvl3pPr>
      <a:lvl4pPr marL="1599702" indent="-228529" algn="l" rtl="0" fontAlgn="base">
        <a:spcBef>
          <a:spcPct val="20000"/>
        </a:spcBef>
        <a:spcAft>
          <a:spcPct val="0"/>
        </a:spcAft>
        <a:buChar char="–"/>
        <a:defRPr sz="2000">
          <a:solidFill>
            <a:schemeClr val="tx1"/>
          </a:solidFill>
          <a:latin typeface="+mn-lt"/>
        </a:defRPr>
      </a:lvl4pPr>
      <a:lvl5pPr marL="2056760" indent="-228529" algn="l" rtl="0" fontAlgn="base">
        <a:spcBef>
          <a:spcPct val="20000"/>
        </a:spcBef>
        <a:spcAft>
          <a:spcPct val="0"/>
        </a:spcAft>
        <a:buChar char="»"/>
        <a:defRPr sz="2000">
          <a:solidFill>
            <a:schemeClr val="tx1"/>
          </a:solidFill>
          <a:latin typeface="+mn-lt"/>
        </a:defRPr>
      </a:lvl5pPr>
      <a:lvl6pPr marL="2513818" indent="-228529" algn="l" rtl="0" fontAlgn="base">
        <a:spcBef>
          <a:spcPct val="20000"/>
        </a:spcBef>
        <a:spcAft>
          <a:spcPct val="0"/>
        </a:spcAft>
        <a:buChar char="»"/>
        <a:defRPr sz="2000">
          <a:solidFill>
            <a:schemeClr val="tx1"/>
          </a:solidFill>
          <a:latin typeface="+mn-lt"/>
        </a:defRPr>
      </a:lvl6pPr>
      <a:lvl7pPr marL="2970876" indent="-228529" algn="l" rtl="0" fontAlgn="base">
        <a:spcBef>
          <a:spcPct val="20000"/>
        </a:spcBef>
        <a:spcAft>
          <a:spcPct val="0"/>
        </a:spcAft>
        <a:buChar char="»"/>
        <a:defRPr sz="2000">
          <a:solidFill>
            <a:schemeClr val="tx1"/>
          </a:solidFill>
          <a:latin typeface="+mn-lt"/>
        </a:defRPr>
      </a:lvl7pPr>
      <a:lvl8pPr marL="3427934" indent="-228529" algn="l" rtl="0" fontAlgn="base">
        <a:spcBef>
          <a:spcPct val="20000"/>
        </a:spcBef>
        <a:spcAft>
          <a:spcPct val="0"/>
        </a:spcAft>
        <a:buChar char="»"/>
        <a:defRPr sz="2000">
          <a:solidFill>
            <a:schemeClr val="tx1"/>
          </a:solidFill>
          <a:latin typeface="+mn-lt"/>
        </a:defRPr>
      </a:lvl8pPr>
      <a:lvl9pPr marL="3884991" indent="-22852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116" rtl="0" eaLnBrk="1" latinLnBrk="0" hangingPunct="1">
        <a:defRPr sz="1800" kern="1200">
          <a:solidFill>
            <a:schemeClr val="tx1"/>
          </a:solidFill>
          <a:latin typeface="+mn-lt"/>
          <a:ea typeface="+mn-ea"/>
          <a:cs typeface="+mn-cs"/>
        </a:defRPr>
      </a:lvl1pPr>
      <a:lvl2pPr marL="457059" algn="l" defTabSz="914116" rtl="0" eaLnBrk="1" latinLnBrk="0" hangingPunct="1">
        <a:defRPr sz="1800" kern="1200">
          <a:solidFill>
            <a:schemeClr val="tx1"/>
          </a:solidFill>
          <a:latin typeface="+mn-lt"/>
          <a:ea typeface="+mn-ea"/>
          <a:cs typeface="+mn-cs"/>
        </a:defRPr>
      </a:lvl2pPr>
      <a:lvl3pPr marL="914116" algn="l" defTabSz="914116" rtl="0" eaLnBrk="1" latinLnBrk="0" hangingPunct="1">
        <a:defRPr sz="1800" kern="1200">
          <a:solidFill>
            <a:schemeClr val="tx1"/>
          </a:solidFill>
          <a:latin typeface="+mn-lt"/>
          <a:ea typeface="+mn-ea"/>
          <a:cs typeface="+mn-cs"/>
        </a:defRPr>
      </a:lvl3pPr>
      <a:lvl4pPr marL="1371174" algn="l" defTabSz="914116" rtl="0" eaLnBrk="1" latinLnBrk="0" hangingPunct="1">
        <a:defRPr sz="1800" kern="1200">
          <a:solidFill>
            <a:schemeClr val="tx1"/>
          </a:solidFill>
          <a:latin typeface="+mn-lt"/>
          <a:ea typeface="+mn-ea"/>
          <a:cs typeface="+mn-cs"/>
        </a:defRPr>
      </a:lvl4pPr>
      <a:lvl5pPr marL="1828231" algn="l" defTabSz="914116" rtl="0" eaLnBrk="1" latinLnBrk="0" hangingPunct="1">
        <a:defRPr sz="1800" kern="1200">
          <a:solidFill>
            <a:schemeClr val="tx1"/>
          </a:solidFill>
          <a:latin typeface="+mn-lt"/>
          <a:ea typeface="+mn-ea"/>
          <a:cs typeface="+mn-cs"/>
        </a:defRPr>
      </a:lvl5pPr>
      <a:lvl6pPr marL="2285289" algn="l" defTabSz="914116" rtl="0" eaLnBrk="1" latinLnBrk="0" hangingPunct="1">
        <a:defRPr sz="1800" kern="1200">
          <a:solidFill>
            <a:schemeClr val="tx1"/>
          </a:solidFill>
          <a:latin typeface="+mn-lt"/>
          <a:ea typeface="+mn-ea"/>
          <a:cs typeface="+mn-cs"/>
        </a:defRPr>
      </a:lvl6pPr>
      <a:lvl7pPr marL="2742346" algn="l" defTabSz="914116" rtl="0" eaLnBrk="1" latinLnBrk="0" hangingPunct="1">
        <a:defRPr sz="1800" kern="1200">
          <a:solidFill>
            <a:schemeClr val="tx1"/>
          </a:solidFill>
          <a:latin typeface="+mn-lt"/>
          <a:ea typeface="+mn-ea"/>
          <a:cs typeface="+mn-cs"/>
        </a:defRPr>
      </a:lvl7pPr>
      <a:lvl8pPr marL="3199404" algn="l" defTabSz="914116" rtl="0" eaLnBrk="1" latinLnBrk="0" hangingPunct="1">
        <a:defRPr sz="1800" kern="1200">
          <a:solidFill>
            <a:schemeClr val="tx1"/>
          </a:solidFill>
          <a:latin typeface="+mn-lt"/>
          <a:ea typeface="+mn-ea"/>
          <a:cs typeface="+mn-cs"/>
        </a:defRPr>
      </a:lvl8pPr>
      <a:lvl9pPr marL="3656462" algn="l" defTabSz="91411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00" tIns="45702" rIns="91400" bIns="45702" numCol="1" anchor="ctr" anchorCtr="0" compatLnSpc="1">
            <a:prstTxWarp prst="textNoShape">
              <a:avLst/>
            </a:prstTxWarp>
          </a:bodyPr>
          <a:lstStyle/>
          <a:p>
            <a:pPr lvl="0"/>
            <a:r>
              <a:rPr lang="en-US" smtClean="0"/>
              <a:t>Click to edit Master title style</a:t>
            </a:r>
          </a:p>
        </p:txBody>
      </p:sp>
      <p:sp>
        <p:nvSpPr>
          <p:cNvPr id="7270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00" tIns="45702" rIns="91400" bIns="4570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27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00" tIns="45702" rIns="91400" bIns="45702" numCol="1" anchor="t" anchorCtr="0" compatLnSpc="1">
            <a:prstTxWarp prst="textNoShape">
              <a:avLst/>
            </a:prstTxWarp>
          </a:bodyPr>
          <a:lstStyle>
            <a:lvl1pPr>
              <a:defRPr sz="1400">
                <a:cs typeface="+mn-cs"/>
              </a:defRPr>
            </a:lvl1pPr>
          </a:lstStyle>
          <a:p>
            <a:pPr fontAlgn="base">
              <a:spcBef>
                <a:spcPct val="0"/>
              </a:spcBef>
              <a:spcAft>
                <a:spcPct val="0"/>
              </a:spcAft>
            </a:pPr>
            <a:fld id="{1CF79175-B87A-4024-A80B-A8295BFBAD34}" type="datetime1">
              <a:rPr lang="en-US" smtClean="0">
                <a:solidFill>
                  <a:srgbClr val="000000"/>
                </a:solidFill>
              </a:rPr>
              <a:t>5/11/2015</a:t>
            </a:fld>
            <a:endParaRPr lang="en-US">
              <a:solidFill>
                <a:srgbClr val="000000"/>
              </a:solidFill>
            </a:endParaRPr>
          </a:p>
        </p:txBody>
      </p:sp>
      <p:sp>
        <p:nvSpPr>
          <p:cNvPr id="727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00" tIns="45702" rIns="91400" bIns="45702" numCol="1" anchor="t" anchorCtr="0" compatLnSpc="1">
            <a:prstTxWarp prst="textNoShape">
              <a:avLst/>
            </a:prstTxWarp>
          </a:bodyPr>
          <a:lstStyle>
            <a:lvl1pPr algn="ctr">
              <a:defRPr sz="1400">
                <a:cs typeface="+mn-cs"/>
              </a:defRPr>
            </a:lvl1pPr>
          </a:lstStyle>
          <a:p>
            <a:pPr fontAlgn="base">
              <a:spcBef>
                <a:spcPct val="0"/>
              </a:spcBef>
              <a:spcAft>
                <a:spcPct val="0"/>
              </a:spcAft>
            </a:pPr>
            <a:endParaRPr lang="en-US">
              <a:solidFill>
                <a:srgbClr val="000000"/>
              </a:solidFill>
            </a:endParaRPr>
          </a:p>
        </p:txBody>
      </p:sp>
      <p:sp>
        <p:nvSpPr>
          <p:cNvPr id="727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00" tIns="45702" rIns="91400" bIns="45702" numCol="1" anchor="t" anchorCtr="0" compatLnSpc="1">
            <a:prstTxWarp prst="textNoShape">
              <a:avLst/>
            </a:prstTxWarp>
          </a:bodyPr>
          <a:lstStyle>
            <a:lvl1pPr algn="r">
              <a:defRPr sz="1400">
                <a:cs typeface="+mn-cs"/>
              </a:defRPr>
            </a:lvl1pPr>
          </a:lstStyle>
          <a:p>
            <a:pPr fontAlgn="base">
              <a:spcBef>
                <a:spcPct val="0"/>
              </a:spcBef>
              <a:spcAft>
                <a:spcPct val="0"/>
              </a:spcAft>
            </a:pPr>
            <a:fld id="{AACDA7DD-9586-4DFD-8D00-B44562EC8D60}" type="slidenum">
              <a:rPr lang="en-US">
                <a:solidFill>
                  <a:srgbClr val="000000"/>
                </a:solidFill>
              </a:rPr>
              <a:pPr fontAlgn="base">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hf sldNum="0"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4E2A8-C680-4DBD-9A68-C11D82BB8A74}"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BBBB68-E7B5-4D80-A669-A4BA39D13887}"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10" tIns="45706" rIns="91410" bIns="4570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410" tIns="45706" rIns="91410" bIns="4570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3"/>
            <a:ext cx="2133600" cy="365125"/>
          </a:xfrm>
          <a:prstGeom prst="rect">
            <a:avLst/>
          </a:prstGeom>
        </p:spPr>
        <p:txBody>
          <a:bodyPr vert="horz" lIns="91410" tIns="45706" rIns="91410" bIns="45706" rtlCol="0" anchor="ctr"/>
          <a:lstStyle>
            <a:lvl1pPr algn="l">
              <a:defRPr sz="1200">
                <a:solidFill>
                  <a:schemeClr val="tx1">
                    <a:tint val="75000"/>
                  </a:schemeClr>
                </a:solidFill>
              </a:defRPr>
            </a:lvl1pPr>
          </a:lstStyle>
          <a:p>
            <a:pPr defTabSz="914116"/>
            <a:fld id="{8299EC23-365D-4B8F-BCCE-256333DB9FF0}"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10" tIns="45706" rIns="91410" bIns="45706" rtlCol="0" anchor="ctr"/>
          <a:lstStyle>
            <a:lvl1pPr algn="ctr">
              <a:defRPr sz="1200">
                <a:solidFill>
                  <a:schemeClr val="tx1">
                    <a:tint val="75000"/>
                  </a:schemeClr>
                </a:solidFill>
              </a:defRPr>
            </a:lvl1pPr>
          </a:lstStyle>
          <a:p>
            <a:pPr defTabSz="914116"/>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10" tIns="45706" rIns="91410" bIns="45706" rtlCol="0" anchor="ctr"/>
          <a:lstStyle>
            <a:lvl1pPr algn="r">
              <a:defRPr sz="1200">
                <a:solidFill>
                  <a:schemeClr val="tx1">
                    <a:tint val="75000"/>
                  </a:schemeClr>
                </a:solidFill>
              </a:defRPr>
            </a:lvl1pPr>
          </a:lstStyle>
          <a:p>
            <a:pPr defTabSz="914116"/>
            <a:fld id="{C30B4064-DEED-4898-A4D4-90A214EA3F37}" type="slidenum">
              <a:rPr lang="en-US" smtClean="0">
                <a:solidFill>
                  <a:prstClr val="black">
                    <a:tint val="75000"/>
                  </a:prstClr>
                </a:solidFill>
              </a:rPr>
              <a:pPr defTabSz="914116"/>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hf sldNum="0" hdr="0" ftr="0" dt="0"/>
  <p:txStyles>
    <p:titleStyle>
      <a:lvl1pPr algn="ctr" defTabSz="914116" rtl="0" eaLnBrk="1" latinLnBrk="0" hangingPunct="1">
        <a:spcBef>
          <a:spcPct val="0"/>
        </a:spcBef>
        <a:buNone/>
        <a:defRPr sz="4400" kern="1200">
          <a:solidFill>
            <a:schemeClr val="tx1"/>
          </a:solidFill>
          <a:latin typeface="+mj-lt"/>
          <a:ea typeface="+mj-ea"/>
          <a:cs typeface="+mj-cs"/>
        </a:defRPr>
      </a:lvl1pPr>
    </p:titleStyle>
    <p:bodyStyle>
      <a:lvl1pPr marL="342793" indent="-342793" algn="l" defTabSz="91411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19" indent="-285660" algn="l" defTabSz="91411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646" indent="-228529" algn="l" defTabSz="91411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02"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60"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818"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76"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34"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91"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6" rtl="0" eaLnBrk="1" latinLnBrk="0" hangingPunct="1">
        <a:defRPr sz="1800" kern="1200">
          <a:solidFill>
            <a:schemeClr val="tx1"/>
          </a:solidFill>
          <a:latin typeface="+mn-lt"/>
          <a:ea typeface="+mn-ea"/>
          <a:cs typeface="+mn-cs"/>
        </a:defRPr>
      </a:lvl1pPr>
      <a:lvl2pPr marL="457059" algn="l" defTabSz="914116" rtl="0" eaLnBrk="1" latinLnBrk="0" hangingPunct="1">
        <a:defRPr sz="1800" kern="1200">
          <a:solidFill>
            <a:schemeClr val="tx1"/>
          </a:solidFill>
          <a:latin typeface="+mn-lt"/>
          <a:ea typeface="+mn-ea"/>
          <a:cs typeface="+mn-cs"/>
        </a:defRPr>
      </a:lvl2pPr>
      <a:lvl3pPr marL="914116" algn="l" defTabSz="914116" rtl="0" eaLnBrk="1" latinLnBrk="0" hangingPunct="1">
        <a:defRPr sz="1800" kern="1200">
          <a:solidFill>
            <a:schemeClr val="tx1"/>
          </a:solidFill>
          <a:latin typeface="+mn-lt"/>
          <a:ea typeface="+mn-ea"/>
          <a:cs typeface="+mn-cs"/>
        </a:defRPr>
      </a:lvl3pPr>
      <a:lvl4pPr marL="1371174" algn="l" defTabSz="914116" rtl="0" eaLnBrk="1" latinLnBrk="0" hangingPunct="1">
        <a:defRPr sz="1800" kern="1200">
          <a:solidFill>
            <a:schemeClr val="tx1"/>
          </a:solidFill>
          <a:latin typeface="+mn-lt"/>
          <a:ea typeface="+mn-ea"/>
          <a:cs typeface="+mn-cs"/>
        </a:defRPr>
      </a:lvl4pPr>
      <a:lvl5pPr marL="1828231" algn="l" defTabSz="914116" rtl="0" eaLnBrk="1" latinLnBrk="0" hangingPunct="1">
        <a:defRPr sz="1800" kern="1200">
          <a:solidFill>
            <a:schemeClr val="tx1"/>
          </a:solidFill>
          <a:latin typeface="+mn-lt"/>
          <a:ea typeface="+mn-ea"/>
          <a:cs typeface="+mn-cs"/>
        </a:defRPr>
      </a:lvl5pPr>
      <a:lvl6pPr marL="2285289" algn="l" defTabSz="914116" rtl="0" eaLnBrk="1" latinLnBrk="0" hangingPunct="1">
        <a:defRPr sz="1800" kern="1200">
          <a:solidFill>
            <a:schemeClr val="tx1"/>
          </a:solidFill>
          <a:latin typeface="+mn-lt"/>
          <a:ea typeface="+mn-ea"/>
          <a:cs typeface="+mn-cs"/>
        </a:defRPr>
      </a:lvl6pPr>
      <a:lvl7pPr marL="2742346" algn="l" defTabSz="914116" rtl="0" eaLnBrk="1" latinLnBrk="0" hangingPunct="1">
        <a:defRPr sz="1800" kern="1200">
          <a:solidFill>
            <a:schemeClr val="tx1"/>
          </a:solidFill>
          <a:latin typeface="+mn-lt"/>
          <a:ea typeface="+mn-ea"/>
          <a:cs typeface="+mn-cs"/>
        </a:defRPr>
      </a:lvl7pPr>
      <a:lvl8pPr marL="3199404" algn="l" defTabSz="914116" rtl="0" eaLnBrk="1" latinLnBrk="0" hangingPunct="1">
        <a:defRPr sz="1800" kern="1200">
          <a:solidFill>
            <a:schemeClr val="tx1"/>
          </a:solidFill>
          <a:latin typeface="+mn-lt"/>
          <a:ea typeface="+mn-ea"/>
          <a:cs typeface="+mn-cs"/>
        </a:defRPr>
      </a:lvl8pPr>
      <a:lvl9pPr marL="3656462" algn="l" defTabSz="91411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10" tIns="45706" rIns="91410" bIns="4570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410" tIns="45706" rIns="91410" bIns="4570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3"/>
            <a:ext cx="2133600" cy="365125"/>
          </a:xfrm>
          <a:prstGeom prst="rect">
            <a:avLst/>
          </a:prstGeom>
        </p:spPr>
        <p:txBody>
          <a:bodyPr vert="horz" lIns="91410" tIns="45706" rIns="91410" bIns="45706" rtlCol="0" anchor="ctr"/>
          <a:lstStyle>
            <a:lvl1pPr algn="l">
              <a:defRPr sz="1200">
                <a:solidFill>
                  <a:schemeClr val="tx1">
                    <a:tint val="75000"/>
                  </a:schemeClr>
                </a:solidFill>
              </a:defRPr>
            </a:lvl1pPr>
          </a:lstStyle>
          <a:p>
            <a:pPr defTabSz="914116"/>
            <a:fld id="{030E83ED-FC43-4DB1-AF76-9D26ABC5A092}"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10" tIns="45706" rIns="91410" bIns="45706" rtlCol="0" anchor="ctr"/>
          <a:lstStyle>
            <a:lvl1pPr algn="ctr">
              <a:defRPr sz="1200">
                <a:solidFill>
                  <a:schemeClr val="tx1">
                    <a:tint val="75000"/>
                  </a:schemeClr>
                </a:solidFill>
              </a:defRPr>
            </a:lvl1pPr>
          </a:lstStyle>
          <a:p>
            <a:pPr defTabSz="914116"/>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10" tIns="45706" rIns="91410" bIns="45706" rtlCol="0" anchor="ctr"/>
          <a:lstStyle>
            <a:lvl1pPr algn="r">
              <a:defRPr sz="1200">
                <a:solidFill>
                  <a:schemeClr val="tx1">
                    <a:tint val="75000"/>
                  </a:schemeClr>
                </a:solidFill>
              </a:defRPr>
            </a:lvl1pPr>
          </a:lstStyle>
          <a:p>
            <a:pPr defTabSz="914116"/>
            <a:fld id="{C30B4064-DEED-4898-A4D4-90A214EA3F37}" type="slidenum">
              <a:rPr lang="en-US" smtClean="0">
                <a:solidFill>
                  <a:prstClr val="black">
                    <a:tint val="75000"/>
                  </a:prstClr>
                </a:solidFill>
              </a:rPr>
              <a:pPr defTabSz="914116"/>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hf sldNum="0" hdr="0" ftr="0" dt="0"/>
  <p:txStyles>
    <p:titleStyle>
      <a:lvl1pPr algn="ctr" defTabSz="914116" rtl="0" eaLnBrk="1" latinLnBrk="0" hangingPunct="1">
        <a:spcBef>
          <a:spcPct val="0"/>
        </a:spcBef>
        <a:buNone/>
        <a:defRPr sz="4400" kern="1200">
          <a:solidFill>
            <a:schemeClr val="tx1"/>
          </a:solidFill>
          <a:latin typeface="+mj-lt"/>
          <a:ea typeface="+mj-ea"/>
          <a:cs typeface="+mj-cs"/>
        </a:defRPr>
      </a:lvl1pPr>
    </p:titleStyle>
    <p:bodyStyle>
      <a:lvl1pPr marL="342793" indent="-342793" algn="l" defTabSz="91411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19" indent="-285660" algn="l" defTabSz="91411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646" indent="-228529" algn="l" defTabSz="91411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02"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60"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818"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76"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34"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91"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6" rtl="0" eaLnBrk="1" latinLnBrk="0" hangingPunct="1">
        <a:defRPr sz="1800" kern="1200">
          <a:solidFill>
            <a:schemeClr val="tx1"/>
          </a:solidFill>
          <a:latin typeface="+mn-lt"/>
          <a:ea typeface="+mn-ea"/>
          <a:cs typeface="+mn-cs"/>
        </a:defRPr>
      </a:lvl1pPr>
      <a:lvl2pPr marL="457059" algn="l" defTabSz="914116" rtl="0" eaLnBrk="1" latinLnBrk="0" hangingPunct="1">
        <a:defRPr sz="1800" kern="1200">
          <a:solidFill>
            <a:schemeClr val="tx1"/>
          </a:solidFill>
          <a:latin typeface="+mn-lt"/>
          <a:ea typeface="+mn-ea"/>
          <a:cs typeface="+mn-cs"/>
        </a:defRPr>
      </a:lvl2pPr>
      <a:lvl3pPr marL="914116" algn="l" defTabSz="914116" rtl="0" eaLnBrk="1" latinLnBrk="0" hangingPunct="1">
        <a:defRPr sz="1800" kern="1200">
          <a:solidFill>
            <a:schemeClr val="tx1"/>
          </a:solidFill>
          <a:latin typeface="+mn-lt"/>
          <a:ea typeface="+mn-ea"/>
          <a:cs typeface="+mn-cs"/>
        </a:defRPr>
      </a:lvl3pPr>
      <a:lvl4pPr marL="1371174" algn="l" defTabSz="914116" rtl="0" eaLnBrk="1" latinLnBrk="0" hangingPunct="1">
        <a:defRPr sz="1800" kern="1200">
          <a:solidFill>
            <a:schemeClr val="tx1"/>
          </a:solidFill>
          <a:latin typeface="+mn-lt"/>
          <a:ea typeface="+mn-ea"/>
          <a:cs typeface="+mn-cs"/>
        </a:defRPr>
      </a:lvl4pPr>
      <a:lvl5pPr marL="1828231" algn="l" defTabSz="914116" rtl="0" eaLnBrk="1" latinLnBrk="0" hangingPunct="1">
        <a:defRPr sz="1800" kern="1200">
          <a:solidFill>
            <a:schemeClr val="tx1"/>
          </a:solidFill>
          <a:latin typeface="+mn-lt"/>
          <a:ea typeface="+mn-ea"/>
          <a:cs typeface="+mn-cs"/>
        </a:defRPr>
      </a:lvl5pPr>
      <a:lvl6pPr marL="2285289" algn="l" defTabSz="914116" rtl="0" eaLnBrk="1" latinLnBrk="0" hangingPunct="1">
        <a:defRPr sz="1800" kern="1200">
          <a:solidFill>
            <a:schemeClr val="tx1"/>
          </a:solidFill>
          <a:latin typeface="+mn-lt"/>
          <a:ea typeface="+mn-ea"/>
          <a:cs typeface="+mn-cs"/>
        </a:defRPr>
      </a:lvl6pPr>
      <a:lvl7pPr marL="2742346" algn="l" defTabSz="914116" rtl="0" eaLnBrk="1" latinLnBrk="0" hangingPunct="1">
        <a:defRPr sz="1800" kern="1200">
          <a:solidFill>
            <a:schemeClr val="tx1"/>
          </a:solidFill>
          <a:latin typeface="+mn-lt"/>
          <a:ea typeface="+mn-ea"/>
          <a:cs typeface="+mn-cs"/>
        </a:defRPr>
      </a:lvl7pPr>
      <a:lvl8pPr marL="3199404" algn="l" defTabSz="914116" rtl="0" eaLnBrk="1" latinLnBrk="0" hangingPunct="1">
        <a:defRPr sz="1800" kern="1200">
          <a:solidFill>
            <a:schemeClr val="tx1"/>
          </a:solidFill>
          <a:latin typeface="+mn-lt"/>
          <a:ea typeface="+mn-ea"/>
          <a:cs typeface="+mn-cs"/>
        </a:defRPr>
      </a:lvl8pPr>
      <a:lvl9pPr marL="3656462" algn="l" defTabSz="91411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D23BA3-A57A-48F5-AD6A-02FAD2EBFC94}"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3B3F29-DD2F-4BA8-872E-4AA13C3310D5}"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920"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1B6C4C-4EE7-48DF-8F7D-2313D7583959}"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AC80C9-D773-49B3-8866-2AB6DD2240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8816508"/>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9E261D-09E6-41A9-9ED5-7F46A2EBA107}" type="datetime1">
              <a:rPr lang="en-US" smtClean="0">
                <a:solidFill>
                  <a:prstClr val="black">
                    <a:tint val="75000"/>
                  </a:prstClr>
                </a:solidFill>
              </a:rPr>
              <a:t>5/11/2015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AC80C9-D773-49B3-8866-2AB6DD2240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6717433"/>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william_clark@harvard.edu" TargetMode="External"/><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8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8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10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0.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80.xml"/><Relationship Id="rId6" Type="http://schemas.openxmlformats.org/officeDocument/2006/relationships/hyperlink" Target="http://onlinelibrary.wiley.com/doi/10.1029/2011JD016961/full#jgrd17731-fig-0009" TargetMode="External"/><Relationship Id="rId5" Type="http://schemas.openxmlformats.org/officeDocument/2006/relationships/hyperlink" Target="http://onlinelibrary.wiley.com/doi/10.1002/jgrd.v117.D21/issuetoc" TargetMode="Externa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84.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70.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75.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4.xml"/><Relationship Id="rId1" Type="http://schemas.openxmlformats.org/officeDocument/2006/relationships/slideLayout" Target="../slideLayouts/slideLayout70.xml"/></Relationships>
</file>

<file path=ppt/slides/_rels/slide3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5.xml"/><Relationship Id="rId1" Type="http://schemas.openxmlformats.org/officeDocument/2006/relationships/slideLayout" Target="../slideLayouts/slideLayout70.xml"/></Relationships>
</file>

<file path=ppt/slides/_rels/slide3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6.xml"/><Relationship Id="rId1" Type="http://schemas.openxmlformats.org/officeDocument/2006/relationships/slideLayout" Target="../slideLayouts/slideLayout70.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7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84.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84.xml"/><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41.xml"/><Relationship Id="rId4" Type="http://schemas.openxmlformats.org/officeDocument/2006/relationships/image" Target="../media/image40.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5.xml"/><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7.xml"/><Relationship Id="rId1" Type="http://schemas.openxmlformats.org/officeDocument/2006/relationships/slideLayout" Target="../slideLayouts/slideLayout93.xml"/></Relationships>
</file>

<file path=ppt/slides/_rels/slide5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8.xml"/><Relationship Id="rId1" Type="http://schemas.openxmlformats.org/officeDocument/2006/relationships/slideLayout" Target="../slideLayouts/slideLayout93.xml"/></Relationships>
</file>

<file path=ppt/slides/_rels/slide59.xml.rels><?xml version="1.0" encoding="UTF-8" standalone="yes"?>
<Relationships xmlns="http://schemas.openxmlformats.org/package/2006/relationships"><Relationship Id="rId3" Type="http://schemas.openxmlformats.org/officeDocument/2006/relationships/hyperlink" Target="http://www.hks.harvard.edu/centers/cid/programs/sustsci/events/conferences/2011/aaas" TargetMode="External"/><Relationship Id="rId7" Type="http://schemas.openxmlformats.org/officeDocument/2006/relationships/hyperlink" Target="http://arjournals.annualreviews.org/loi/energy" TargetMode="External"/><Relationship Id="rId2" Type="http://schemas.openxmlformats.org/officeDocument/2006/relationships/notesSlide" Target="../notesSlides/notesSlide59.xml"/><Relationship Id="rId1" Type="http://schemas.openxmlformats.org/officeDocument/2006/relationships/slideLayout" Target="../slideLayouts/slideLayout26.xml"/><Relationship Id="rId6" Type="http://schemas.openxmlformats.org/officeDocument/2006/relationships/hyperlink" Target="http://sustainability.pnas.org/" TargetMode="External"/><Relationship Id="rId5" Type="http://schemas.openxmlformats.org/officeDocument/2006/relationships/hyperlink" Target="http://www.hks.harvard.edu/centers/cid/publications/faculty-working-papers/cid-working-paper-no.-213" TargetMode="External"/><Relationship Id="rId4" Type="http://schemas.openxmlformats.org/officeDocument/2006/relationships/hyperlink" Target="http://www.hks.harvard.edu/centers/mrcbg/programs/sustsci"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9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84.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64.xml"/><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2381250"/>
          </a:xfrm>
        </p:spPr>
        <p:txBody>
          <a:bodyPr>
            <a:normAutofit fontScale="90000"/>
          </a:bodyPr>
          <a:lstStyle/>
          <a:p>
            <a:r>
              <a:rPr lang="en-US" dirty="0" smtClean="0"/>
              <a:t>Sustainability Science:</a:t>
            </a:r>
            <a:br>
              <a:rPr lang="en-US" dirty="0" smtClean="0"/>
            </a:br>
            <a:r>
              <a:rPr lang="en-US" dirty="0" smtClean="0"/>
              <a:t>Conceptual frameworks, achievable goals, research frontiers</a:t>
            </a:r>
            <a:endParaRPr lang="en-US" i="1" dirty="0"/>
          </a:p>
        </p:txBody>
      </p:sp>
      <p:sp>
        <p:nvSpPr>
          <p:cNvPr id="3" name="Subtitle 2"/>
          <p:cNvSpPr>
            <a:spLocks noGrp="1"/>
          </p:cNvSpPr>
          <p:nvPr>
            <p:ph type="subTitle" idx="1"/>
          </p:nvPr>
        </p:nvSpPr>
        <p:spPr>
          <a:xfrm>
            <a:off x="1371600" y="2514600"/>
            <a:ext cx="6553200" cy="3200400"/>
          </a:xfrm>
        </p:spPr>
        <p:txBody>
          <a:bodyPr>
            <a:normAutofit fontScale="55000" lnSpcReduction="20000"/>
          </a:bodyPr>
          <a:lstStyle/>
          <a:p>
            <a:r>
              <a:rPr lang="en-US" dirty="0" smtClean="0">
                <a:solidFill>
                  <a:schemeClr val="tx1"/>
                </a:solidFill>
              </a:rPr>
              <a:t>Presented at</a:t>
            </a:r>
          </a:p>
          <a:p>
            <a:r>
              <a:rPr lang="en-US" dirty="0" smtClean="0">
                <a:solidFill>
                  <a:schemeClr val="tx1"/>
                </a:solidFill>
              </a:rPr>
              <a:t>Cornell University -- May 5, 2015</a:t>
            </a:r>
          </a:p>
          <a:p>
            <a:r>
              <a:rPr lang="en-US" dirty="0" smtClean="0">
                <a:solidFill>
                  <a:schemeClr val="tx1"/>
                </a:solidFill>
              </a:rPr>
              <a:t>by </a:t>
            </a:r>
          </a:p>
          <a:p>
            <a:r>
              <a:rPr lang="en-US" dirty="0" smtClean="0">
                <a:solidFill>
                  <a:schemeClr val="tx1"/>
                </a:solidFill>
              </a:rPr>
              <a:t>Bill Clark</a:t>
            </a:r>
          </a:p>
          <a:p>
            <a:r>
              <a:rPr lang="en-US" dirty="0" smtClean="0">
                <a:solidFill>
                  <a:schemeClr val="tx1"/>
                </a:solidFill>
              </a:rPr>
              <a:t>Harvey Brooks Professor of International Science, Public Policy and Human Development</a:t>
            </a:r>
          </a:p>
          <a:p>
            <a:r>
              <a:rPr lang="en-US" dirty="0" smtClean="0">
                <a:solidFill>
                  <a:schemeClr val="tx1"/>
                </a:solidFill>
              </a:rPr>
              <a:t>Harvard Kennedy School of Government  </a:t>
            </a:r>
          </a:p>
          <a:p>
            <a:r>
              <a:rPr lang="en-US" dirty="0" smtClean="0">
                <a:solidFill>
                  <a:schemeClr val="tx1"/>
                </a:solidFill>
              </a:rPr>
              <a:t>(</a:t>
            </a:r>
            <a:r>
              <a:rPr lang="en-US" dirty="0" smtClean="0">
                <a:solidFill>
                  <a:schemeClr val="tx1"/>
                </a:solidFill>
                <a:hlinkClick r:id="rId3"/>
              </a:rPr>
              <a:t>william_clark@harvard.edu</a:t>
            </a:r>
            <a:r>
              <a:rPr lang="en-US" dirty="0" smtClean="0">
                <a:solidFill>
                  <a:schemeClr val="tx1"/>
                </a:solidFill>
              </a:rPr>
              <a:t>)</a:t>
            </a:r>
          </a:p>
          <a:p>
            <a:endParaRPr lang="en-US" dirty="0" smtClean="0">
              <a:solidFill>
                <a:schemeClr val="tx1"/>
              </a:solidFill>
            </a:endParaRPr>
          </a:p>
          <a:p>
            <a:r>
              <a:rPr lang="en-US" sz="2800" dirty="0" smtClean="0">
                <a:solidFill>
                  <a:schemeClr val="tx1"/>
                </a:solidFill>
              </a:rPr>
              <a:t>on behalf of a team of coauthors:</a:t>
            </a:r>
          </a:p>
          <a:p>
            <a:r>
              <a:rPr lang="en-US" sz="2800" dirty="0" smtClean="0">
                <a:solidFill>
                  <a:schemeClr val="tx1"/>
                </a:solidFill>
              </a:rPr>
              <a:t>Partha Dasgupta, Bill Turner</a:t>
            </a:r>
            <a:r>
              <a:rPr lang="en-US" sz="2800" dirty="0">
                <a:solidFill>
                  <a:schemeClr val="tx1"/>
                </a:solidFill>
              </a:rPr>
              <a:t>, Pam Matson, Bob </a:t>
            </a:r>
            <a:r>
              <a:rPr lang="en-US" sz="2800" dirty="0" smtClean="0">
                <a:solidFill>
                  <a:schemeClr val="tx1"/>
                </a:solidFill>
              </a:rPr>
              <a:t>Kates</a:t>
            </a:r>
            <a:r>
              <a:rPr lang="en-US" sz="2800" smtClean="0">
                <a:solidFill>
                  <a:schemeClr val="tx1"/>
                </a:solidFill>
              </a:rPr>
              <a:t>, </a:t>
            </a:r>
          </a:p>
          <a:p>
            <a:r>
              <a:rPr lang="en-US" sz="2800" smtClean="0">
                <a:solidFill>
                  <a:schemeClr val="tx1"/>
                </a:solidFill>
              </a:rPr>
              <a:t>John </a:t>
            </a:r>
            <a:r>
              <a:rPr lang="en-US" sz="2800" dirty="0" smtClean="0">
                <a:solidFill>
                  <a:schemeClr val="tx1"/>
                </a:solidFill>
              </a:rPr>
              <a:t>Schellnhuber, Lin Ostrom† et </a:t>
            </a:r>
            <a:r>
              <a:rPr lang="en-US" sz="2800" smtClean="0">
                <a:solidFill>
                  <a:schemeClr val="tx1"/>
                </a:solidFill>
              </a:rPr>
              <a:t>al.</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990600" y="2895600"/>
            <a:ext cx="1600200" cy="641350"/>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dirty="0" smtClean="0">
                <a:solidFill>
                  <a:srgbClr val="000000"/>
                </a:solidFill>
              </a:rPr>
              <a:t>Purely </a:t>
            </a:r>
            <a:r>
              <a:rPr lang="en-US" dirty="0">
                <a:solidFill>
                  <a:srgbClr val="000000"/>
                </a:solidFill>
              </a:rPr>
              <a:t>basic research</a:t>
            </a:r>
            <a:endParaRPr lang="en-US" sz="1000" i="1" dirty="0">
              <a:solidFill>
                <a:srgbClr val="000000"/>
              </a:solidFill>
            </a:endParaRPr>
          </a:p>
        </p:txBody>
      </p:sp>
      <p:sp>
        <p:nvSpPr>
          <p:cNvPr id="23555" name="Rectangle 3"/>
          <p:cNvSpPr>
            <a:spLocks noChangeArrowheads="1"/>
          </p:cNvSpPr>
          <p:nvPr/>
        </p:nvSpPr>
        <p:spPr bwMode="auto">
          <a:xfrm>
            <a:off x="3657600" y="2514600"/>
            <a:ext cx="1828800" cy="1371600"/>
          </a:xfrm>
          <a:prstGeom prst="rect">
            <a:avLst/>
          </a:prstGeom>
          <a:noFill/>
          <a:ln w="9525">
            <a:solidFill>
              <a:schemeClr val="tx1"/>
            </a:solid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23556" name="Text Box 4"/>
          <p:cNvSpPr txBox="1">
            <a:spLocks noChangeArrowheads="1"/>
          </p:cNvSpPr>
          <p:nvPr/>
        </p:nvSpPr>
        <p:spPr bwMode="auto">
          <a:xfrm>
            <a:off x="3717925" y="2590800"/>
            <a:ext cx="1692275" cy="1200329"/>
          </a:xfrm>
          <a:prstGeom prst="rect">
            <a:avLst/>
          </a:prstGeom>
          <a:noFill/>
          <a:ln w="9525">
            <a:noFill/>
            <a:miter lim="800000"/>
            <a:headEnd/>
            <a:tailEnd/>
          </a:ln>
          <a:effectLst/>
        </p:spPr>
        <p:txBody>
          <a:bodyPr>
            <a:spAutoFit/>
          </a:bodyPr>
          <a:lstStyle/>
          <a:p>
            <a:pPr algn="ctr" fontAlgn="base">
              <a:spcBef>
                <a:spcPct val="0"/>
              </a:spcBef>
              <a:spcAft>
                <a:spcPct val="0"/>
              </a:spcAft>
            </a:pPr>
            <a:r>
              <a:rPr lang="en-US" dirty="0">
                <a:solidFill>
                  <a:srgbClr val="000000"/>
                </a:solidFill>
              </a:rPr>
              <a:t>Use-inspired basic </a:t>
            </a:r>
            <a:r>
              <a:rPr lang="en-US" dirty="0" smtClean="0">
                <a:solidFill>
                  <a:srgbClr val="000000"/>
                </a:solidFill>
              </a:rPr>
              <a:t>research</a:t>
            </a:r>
          </a:p>
          <a:p>
            <a:pPr algn="ctr" fontAlgn="base">
              <a:spcBef>
                <a:spcPct val="0"/>
              </a:spcBef>
              <a:spcAft>
                <a:spcPct val="0"/>
              </a:spcAft>
            </a:pPr>
            <a:r>
              <a:rPr lang="en-US" i="1" dirty="0" smtClean="0">
                <a:solidFill>
                  <a:srgbClr val="FF0000"/>
                </a:solidFill>
              </a:rPr>
              <a:t>(Sustainability Science)</a:t>
            </a:r>
            <a:r>
              <a:rPr lang="en-US" dirty="0" smtClean="0">
                <a:solidFill>
                  <a:srgbClr val="FF0000"/>
                </a:solidFill>
              </a:rPr>
              <a:t> </a:t>
            </a:r>
            <a:endParaRPr lang="en-US" dirty="0">
              <a:solidFill>
                <a:srgbClr val="FF0000"/>
              </a:solidFill>
            </a:endParaRPr>
          </a:p>
        </p:txBody>
      </p:sp>
      <p:sp>
        <p:nvSpPr>
          <p:cNvPr id="23557" name="Rectangle 5"/>
          <p:cNvSpPr>
            <a:spLocks noChangeArrowheads="1"/>
          </p:cNvSpPr>
          <p:nvPr/>
        </p:nvSpPr>
        <p:spPr bwMode="auto">
          <a:xfrm>
            <a:off x="6400800" y="2514600"/>
            <a:ext cx="1828800" cy="1371600"/>
          </a:xfrm>
          <a:prstGeom prst="rect">
            <a:avLst/>
          </a:prstGeom>
          <a:noFill/>
          <a:ln w="9525">
            <a:solidFill>
              <a:schemeClr val="tx1"/>
            </a:solid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23558" name="Rectangle 6"/>
          <p:cNvSpPr>
            <a:spLocks noChangeArrowheads="1"/>
          </p:cNvSpPr>
          <p:nvPr/>
        </p:nvSpPr>
        <p:spPr bwMode="auto">
          <a:xfrm>
            <a:off x="914400" y="2514600"/>
            <a:ext cx="1828800" cy="1371600"/>
          </a:xfrm>
          <a:prstGeom prst="rect">
            <a:avLst/>
          </a:prstGeom>
          <a:noFill/>
          <a:ln w="9525">
            <a:solidFill>
              <a:schemeClr val="tx1"/>
            </a:solid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23559" name="Text Box 7"/>
          <p:cNvSpPr txBox="1">
            <a:spLocks noChangeArrowheads="1"/>
          </p:cNvSpPr>
          <p:nvPr/>
        </p:nvSpPr>
        <p:spPr bwMode="auto">
          <a:xfrm>
            <a:off x="6400800" y="2895600"/>
            <a:ext cx="1676400" cy="641350"/>
          </a:xfrm>
          <a:prstGeom prst="rect">
            <a:avLst/>
          </a:prstGeom>
          <a:noFill/>
          <a:ln w="9525">
            <a:noFill/>
            <a:miter lim="800000"/>
            <a:headEnd/>
            <a:tailEnd/>
          </a:ln>
          <a:effectLst/>
        </p:spPr>
        <p:txBody>
          <a:bodyPr>
            <a:spAutoFit/>
          </a:bodyPr>
          <a:lstStyle/>
          <a:p>
            <a:pPr fontAlgn="base">
              <a:spcBef>
                <a:spcPct val="0"/>
              </a:spcBef>
              <a:spcAft>
                <a:spcPct val="0"/>
              </a:spcAft>
            </a:pPr>
            <a:r>
              <a:rPr lang="en-US">
                <a:solidFill>
                  <a:srgbClr val="000000"/>
                </a:solidFill>
              </a:rPr>
              <a:t>Purely applied </a:t>
            </a:r>
          </a:p>
          <a:p>
            <a:pPr algn="ctr" fontAlgn="base">
              <a:spcBef>
                <a:spcPct val="0"/>
              </a:spcBef>
              <a:spcAft>
                <a:spcPct val="0"/>
              </a:spcAft>
            </a:pPr>
            <a:r>
              <a:rPr lang="en-US">
                <a:solidFill>
                  <a:srgbClr val="000000"/>
                </a:solidFill>
              </a:rPr>
              <a:t>R&amp;D</a:t>
            </a:r>
            <a:endParaRPr lang="en-US" sz="1600" i="1">
              <a:solidFill>
                <a:srgbClr val="000000"/>
              </a:solidFill>
            </a:endParaRPr>
          </a:p>
        </p:txBody>
      </p:sp>
      <p:sp>
        <p:nvSpPr>
          <p:cNvPr id="23560" name="Text Box 8"/>
          <p:cNvSpPr txBox="1">
            <a:spLocks noChangeArrowheads="1"/>
          </p:cNvSpPr>
          <p:nvPr/>
        </p:nvSpPr>
        <p:spPr bwMode="auto">
          <a:xfrm>
            <a:off x="990600" y="914400"/>
            <a:ext cx="1692275" cy="641350"/>
          </a:xfrm>
          <a:prstGeom prst="rect">
            <a:avLst/>
          </a:prstGeom>
          <a:noFill/>
          <a:ln w="9525">
            <a:noFill/>
            <a:miter lim="800000"/>
            <a:headEnd/>
            <a:tailEnd/>
          </a:ln>
          <a:effectLst/>
        </p:spPr>
        <p:txBody>
          <a:bodyPr>
            <a:spAutoFit/>
          </a:bodyPr>
          <a:lstStyle/>
          <a:p>
            <a:pPr algn="ctr" fontAlgn="base">
              <a:spcBef>
                <a:spcPct val="0"/>
              </a:spcBef>
              <a:spcAft>
                <a:spcPct val="0"/>
              </a:spcAft>
            </a:pPr>
            <a:r>
              <a:rPr lang="en-US">
                <a:solidFill>
                  <a:srgbClr val="000000"/>
                </a:solidFill>
              </a:rPr>
              <a:t>Improved understanding</a:t>
            </a:r>
          </a:p>
        </p:txBody>
      </p:sp>
      <p:sp>
        <p:nvSpPr>
          <p:cNvPr id="23561" name="Text Box 9"/>
          <p:cNvSpPr txBox="1">
            <a:spLocks noChangeArrowheads="1"/>
          </p:cNvSpPr>
          <p:nvPr/>
        </p:nvSpPr>
        <p:spPr bwMode="auto">
          <a:xfrm>
            <a:off x="990600" y="4648200"/>
            <a:ext cx="1692275" cy="641350"/>
          </a:xfrm>
          <a:prstGeom prst="rect">
            <a:avLst/>
          </a:prstGeom>
          <a:noFill/>
          <a:ln w="9525">
            <a:noFill/>
            <a:miter lim="800000"/>
            <a:headEnd/>
            <a:tailEnd/>
          </a:ln>
          <a:effectLst/>
        </p:spPr>
        <p:txBody>
          <a:bodyPr>
            <a:spAutoFit/>
          </a:bodyPr>
          <a:lstStyle/>
          <a:p>
            <a:pPr algn="ctr" fontAlgn="base">
              <a:spcBef>
                <a:spcPct val="0"/>
              </a:spcBef>
              <a:spcAft>
                <a:spcPct val="0"/>
              </a:spcAft>
            </a:pPr>
            <a:r>
              <a:rPr lang="en-US">
                <a:solidFill>
                  <a:srgbClr val="000000"/>
                </a:solidFill>
              </a:rPr>
              <a:t>Existing understanding</a:t>
            </a:r>
          </a:p>
        </p:txBody>
      </p:sp>
      <p:sp>
        <p:nvSpPr>
          <p:cNvPr id="23562" name="Text Box 10"/>
          <p:cNvSpPr txBox="1">
            <a:spLocks noChangeArrowheads="1"/>
          </p:cNvSpPr>
          <p:nvPr/>
        </p:nvSpPr>
        <p:spPr bwMode="auto">
          <a:xfrm>
            <a:off x="6477000" y="4648200"/>
            <a:ext cx="1600200" cy="915988"/>
          </a:xfrm>
          <a:prstGeom prst="rect">
            <a:avLst/>
          </a:prstGeom>
          <a:noFill/>
          <a:ln w="9525">
            <a:noFill/>
            <a:miter lim="800000"/>
            <a:headEnd/>
            <a:tailEnd/>
          </a:ln>
          <a:effectLst/>
        </p:spPr>
        <p:txBody>
          <a:bodyPr>
            <a:spAutoFit/>
          </a:bodyPr>
          <a:lstStyle/>
          <a:p>
            <a:pPr algn="ctr" fontAlgn="base">
              <a:spcBef>
                <a:spcPct val="0"/>
              </a:spcBef>
              <a:spcAft>
                <a:spcPct val="0"/>
              </a:spcAft>
            </a:pPr>
            <a:r>
              <a:rPr lang="en-US">
                <a:solidFill>
                  <a:srgbClr val="000000"/>
                </a:solidFill>
              </a:rPr>
              <a:t>Existing policy and  technology</a:t>
            </a:r>
          </a:p>
        </p:txBody>
      </p:sp>
      <p:sp>
        <p:nvSpPr>
          <p:cNvPr id="23563" name="Text Box 11"/>
          <p:cNvSpPr txBox="1">
            <a:spLocks noChangeArrowheads="1"/>
          </p:cNvSpPr>
          <p:nvPr/>
        </p:nvSpPr>
        <p:spPr bwMode="auto">
          <a:xfrm>
            <a:off x="6400800" y="912812"/>
            <a:ext cx="1692275" cy="915988"/>
          </a:xfrm>
          <a:prstGeom prst="rect">
            <a:avLst/>
          </a:prstGeom>
          <a:noFill/>
          <a:ln w="9525">
            <a:noFill/>
            <a:miter lim="800000"/>
            <a:headEnd/>
            <a:tailEnd/>
          </a:ln>
          <a:effectLst/>
        </p:spPr>
        <p:txBody>
          <a:bodyPr>
            <a:spAutoFit/>
          </a:bodyPr>
          <a:lstStyle/>
          <a:p>
            <a:pPr algn="ctr" fontAlgn="base">
              <a:spcBef>
                <a:spcPct val="0"/>
              </a:spcBef>
              <a:spcAft>
                <a:spcPct val="0"/>
              </a:spcAft>
            </a:pPr>
            <a:r>
              <a:rPr lang="en-US" dirty="0">
                <a:solidFill>
                  <a:srgbClr val="000000"/>
                </a:solidFill>
              </a:rPr>
              <a:t>Improved policy and technology</a:t>
            </a:r>
          </a:p>
        </p:txBody>
      </p:sp>
      <p:sp>
        <p:nvSpPr>
          <p:cNvPr id="23564" name="Line 12"/>
          <p:cNvSpPr>
            <a:spLocks noChangeShapeType="1"/>
          </p:cNvSpPr>
          <p:nvPr/>
        </p:nvSpPr>
        <p:spPr bwMode="auto">
          <a:xfrm flipV="1">
            <a:off x="1827213" y="3884613"/>
            <a:ext cx="0" cy="685800"/>
          </a:xfrm>
          <a:prstGeom prst="line">
            <a:avLst/>
          </a:prstGeom>
          <a:noFill/>
          <a:ln w="25400">
            <a:solidFill>
              <a:schemeClr val="tx1"/>
            </a:solidFill>
            <a:round/>
            <a:headEnd/>
            <a:tailEnd type="triangle" w="med" len="med"/>
          </a:ln>
          <a:effectLst/>
        </p:spPr>
        <p:txBody>
          <a:bodyPr/>
          <a:lstStyle/>
          <a:p>
            <a:pPr fontAlgn="base">
              <a:spcBef>
                <a:spcPct val="0"/>
              </a:spcBef>
              <a:spcAft>
                <a:spcPct val="0"/>
              </a:spcAft>
            </a:pPr>
            <a:endParaRPr lang="en-US">
              <a:solidFill>
                <a:srgbClr val="000000"/>
              </a:solidFill>
            </a:endParaRPr>
          </a:p>
        </p:txBody>
      </p:sp>
      <p:sp>
        <p:nvSpPr>
          <p:cNvPr id="23565" name="Line 13"/>
          <p:cNvSpPr>
            <a:spLocks noChangeShapeType="1"/>
          </p:cNvSpPr>
          <p:nvPr/>
        </p:nvSpPr>
        <p:spPr bwMode="auto">
          <a:xfrm flipV="1">
            <a:off x="7315200" y="3886200"/>
            <a:ext cx="0" cy="685800"/>
          </a:xfrm>
          <a:prstGeom prst="line">
            <a:avLst/>
          </a:prstGeom>
          <a:noFill/>
          <a:ln w="25400">
            <a:solidFill>
              <a:schemeClr val="tx1"/>
            </a:solidFill>
            <a:round/>
            <a:headEnd/>
            <a:tailEnd type="triangle" w="med" len="med"/>
          </a:ln>
          <a:effectLst/>
        </p:spPr>
        <p:txBody>
          <a:bodyPr/>
          <a:lstStyle/>
          <a:p>
            <a:pPr fontAlgn="base">
              <a:spcBef>
                <a:spcPct val="0"/>
              </a:spcBef>
              <a:spcAft>
                <a:spcPct val="0"/>
              </a:spcAft>
            </a:pPr>
            <a:endParaRPr lang="en-US">
              <a:solidFill>
                <a:srgbClr val="000000"/>
              </a:solidFill>
            </a:endParaRPr>
          </a:p>
        </p:txBody>
      </p:sp>
      <p:sp>
        <p:nvSpPr>
          <p:cNvPr id="23566" name="Line 14"/>
          <p:cNvSpPr>
            <a:spLocks noChangeShapeType="1"/>
          </p:cNvSpPr>
          <p:nvPr/>
        </p:nvSpPr>
        <p:spPr bwMode="auto">
          <a:xfrm flipV="1">
            <a:off x="1828800" y="1600200"/>
            <a:ext cx="0" cy="914400"/>
          </a:xfrm>
          <a:prstGeom prst="line">
            <a:avLst/>
          </a:prstGeom>
          <a:noFill/>
          <a:ln w="25400">
            <a:solidFill>
              <a:schemeClr val="tx1"/>
            </a:solidFill>
            <a:round/>
            <a:headEnd/>
            <a:tailEnd type="triangle" w="med" len="med"/>
          </a:ln>
          <a:effectLst/>
        </p:spPr>
        <p:txBody>
          <a:bodyPr/>
          <a:lstStyle/>
          <a:p>
            <a:pPr fontAlgn="base">
              <a:spcBef>
                <a:spcPct val="0"/>
              </a:spcBef>
              <a:spcAft>
                <a:spcPct val="0"/>
              </a:spcAft>
            </a:pPr>
            <a:endParaRPr lang="en-US">
              <a:solidFill>
                <a:srgbClr val="000000"/>
              </a:solidFill>
            </a:endParaRPr>
          </a:p>
        </p:txBody>
      </p:sp>
      <p:sp>
        <p:nvSpPr>
          <p:cNvPr id="23567" name="Line 15"/>
          <p:cNvSpPr>
            <a:spLocks noChangeShapeType="1"/>
          </p:cNvSpPr>
          <p:nvPr/>
        </p:nvSpPr>
        <p:spPr bwMode="auto">
          <a:xfrm flipV="1">
            <a:off x="7315200" y="1600200"/>
            <a:ext cx="0" cy="914400"/>
          </a:xfrm>
          <a:prstGeom prst="line">
            <a:avLst/>
          </a:prstGeom>
          <a:noFill/>
          <a:ln w="25400">
            <a:solidFill>
              <a:schemeClr val="tx1"/>
            </a:solidFill>
            <a:round/>
            <a:headEnd/>
            <a:tailEnd type="triangle" w="med" len="med"/>
          </a:ln>
          <a:effectLst/>
        </p:spPr>
        <p:txBody>
          <a:bodyPr/>
          <a:lstStyle/>
          <a:p>
            <a:pPr fontAlgn="base">
              <a:spcBef>
                <a:spcPct val="0"/>
              </a:spcBef>
              <a:spcAft>
                <a:spcPct val="0"/>
              </a:spcAft>
            </a:pPr>
            <a:endParaRPr lang="en-US">
              <a:solidFill>
                <a:srgbClr val="000000"/>
              </a:solidFill>
            </a:endParaRPr>
          </a:p>
        </p:txBody>
      </p:sp>
      <p:sp>
        <p:nvSpPr>
          <p:cNvPr id="23568" name="Line 16"/>
          <p:cNvSpPr>
            <a:spLocks noChangeShapeType="1"/>
          </p:cNvSpPr>
          <p:nvPr/>
        </p:nvSpPr>
        <p:spPr bwMode="auto">
          <a:xfrm flipV="1">
            <a:off x="1828800" y="3886200"/>
            <a:ext cx="1752600" cy="685800"/>
          </a:xfrm>
          <a:prstGeom prst="line">
            <a:avLst/>
          </a:prstGeom>
          <a:noFill/>
          <a:ln w="25400">
            <a:solidFill>
              <a:schemeClr val="tx1"/>
            </a:solidFill>
            <a:round/>
            <a:headEnd/>
            <a:tailEnd type="triangle" w="med" len="med"/>
          </a:ln>
          <a:effectLst/>
        </p:spPr>
        <p:txBody>
          <a:bodyPr/>
          <a:lstStyle/>
          <a:p>
            <a:pPr fontAlgn="base">
              <a:spcBef>
                <a:spcPct val="0"/>
              </a:spcBef>
              <a:spcAft>
                <a:spcPct val="0"/>
              </a:spcAft>
            </a:pPr>
            <a:endParaRPr lang="en-US">
              <a:solidFill>
                <a:srgbClr val="000000"/>
              </a:solidFill>
            </a:endParaRPr>
          </a:p>
        </p:txBody>
      </p:sp>
      <p:sp>
        <p:nvSpPr>
          <p:cNvPr id="23569" name="Line 17"/>
          <p:cNvSpPr>
            <a:spLocks noChangeShapeType="1"/>
          </p:cNvSpPr>
          <p:nvPr/>
        </p:nvSpPr>
        <p:spPr bwMode="auto">
          <a:xfrm flipV="1">
            <a:off x="5486400" y="1600200"/>
            <a:ext cx="1371600" cy="914400"/>
          </a:xfrm>
          <a:prstGeom prst="line">
            <a:avLst/>
          </a:prstGeom>
          <a:noFill/>
          <a:ln w="25400">
            <a:solidFill>
              <a:schemeClr val="tx1"/>
            </a:solidFill>
            <a:round/>
            <a:headEnd/>
            <a:tailEnd type="triangle" w="med" len="med"/>
          </a:ln>
          <a:effectLst/>
        </p:spPr>
        <p:txBody>
          <a:bodyPr/>
          <a:lstStyle/>
          <a:p>
            <a:pPr fontAlgn="base">
              <a:spcBef>
                <a:spcPct val="0"/>
              </a:spcBef>
              <a:spcAft>
                <a:spcPct val="0"/>
              </a:spcAft>
            </a:pPr>
            <a:endParaRPr lang="en-US">
              <a:solidFill>
                <a:srgbClr val="000000"/>
              </a:solidFill>
            </a:endParaRPr>
          </a:p>
        </p:txBody>
      </p:sp>
      <p:sp>
        <p:nvSpPr>
          <p:cNvPr id="23570" name="Line 18"/>
          <p:cNvSpPr>
            <a:spLocks noChangeShapeType="1"/>
          </p:cNvSpPr>
          <p:nvPr/>
        </p:nvSpPr>
        <p:spPr bwMode="auto">
          <a:xfrm flipH="1" flipV="1">
            <a:off x="1981200" y="1676400"/>
            <a:ext cx="1676400" cy="838200"/>
          </a:xfrm>
          <a:prstGeom prst="line">
            <a:avLst/>
          </a:prstGeom>
          <a:noFill/>
          <a:ln w="25400">
            <a:solidFill>
              <a:schemeClr val="tx1"/>
            </a:solidFill>
            <a:round/>
            <a:headEnd/>
            <a:tailEnd type="triangle" w="med" len="med"/>
          </a:ln>
          <a:effectLst/>
        </p:spPr>
        <p:txBody>
          <a:bodyPr/>
          <a:lstStyle/>
          <a:p>
            <a:pPr fontAlgn="base">
              <a:spcBef>
                <a:spcPct val="0"/>
              </a:spcBef>
              <a:spcAft>
                <a:spcPct val="0"/>
              </a:spcAft>
            </a:pPr>
            <a:endParaRPr lang="en-US">
              <a:solidFill>
                <a:srgbClr val="000000"/>
              </a:solidFill>
            </a:endParaRPr>
          </a:p>
        </p:txBody>
      </p:sp>
      <p:sp>
        <p:nvSpPr>
          <p:cNvPr id="23571" name="Line 19"/>
          <p:cNvSpPr>
            <a:spLocks noChangeShapeType="1"/>
          </p:cNvSpPr>
          <p:nvPr/>
        </p:nvSpPr>
        <p:spPr bwMode="auto">
          <a:xfrm>
            <a:off x="5486400" y="3962400"/>
            <a:ext cx="1219200" cy="762000"/>
          </a:xfrm>
          <a:prstGeom prst="line">
            <a:avLst/>
          </a:prstGeom>
          <a:noFill/>
          <a:ln w="25400">
            <a:solidFill>
              <a:schemeClr val="tx1"/>
            </a:solidFill>
            <a:round/>
            <a:headEnd type="triangle" w="med" len="med"/>
            <a:tailEnd/>
          </a:ln>
          <a:effectLst/>
        </p:spPr>
        <p:txBody>
          <a:bodyPr/>
          <a:lstStyle/>
          <a:p>
            <a:pPr fontAlgn="base">
              <a:spcBef>
                <a:spcPct val="0"/>
              </a:spcBef>
              <a:spcAft>
                <a:spcPct val="0"/>
              </a:spcAft>
            </a:pPr>
            <a:endParaRPr lang="en-US">
              <a:solidFill>
                <a:srgbClr val="000000"/>
              </a:solidFill>
            </a:endParaRPr>
          </a:p>
        </p:txBody>
      </p:sp>
      <p:sp>
        <p:nvSpPr>
          <p:cNvPr id="23572" name="Text Box 20"/>
          <p:cNvSpPr txBox="1">
            <a:spLocks noChangeArrowheads="1"/>
          </p:cNvSpPr>
          <p:nvPr/>
        </p:nvSpPr>
        <p:spPr bwMode="auto">
          <a:xfrm>
            <a:off x="6096000" y="6521450"/>
            <a:ext cx="3048000" cy="336550"/>
          </a:xfrm>
          <a:prstGeom prst="rect">
            <a:avLst/>
          </a:prstGeom>
          <a:noFill/>
          <a:ln w="25400">
            <a:noFill/>
            <a:miter lim="800000"/>
            <a:headEnd/>
            <a:tailEnd/>
          </a:ln>
          <a:effectLst/>
        </p:spPr>
        <p:txBody>
          <a:bodyPr>
            <a:spAutoFit/>
          </a:bodyPr>
          <a:lstStyle/>
          <a:p>
            <a:pPr algn="r" fontAlgn="base">
              <a:spcBef>
                <a:spcPct val="0"/>
              </a:spcBef>
              <a:spcAft>
                <a:spcPct val="0"/>
              </a:spcAft>
            </a:pPr>
            <a:r>
              <a:rPr lang="en-US" sz="1600">
                <a:solidFill>
                  <a:srgbClr val="000000"/>
                </a:solidFill>
              </a:rPr>
              <a:t>(redrawn from Stokes, 1997)</a:t>
            </a:r>
          </a:p>
        </p:txBody>
      </p:sp>
      <p:sp>
        <p:nvSpPr>
          <p:cNvPr id="23575" name="Text Box 23"/>
          <p:cNvSpPr txBox="1">
            <a:spLocks noChangeArrowheads="1"/>
          </p:cNvSpPr>
          <p:nvPr/>
        </p:nvSpPr>
        <p:spPr bwMode="auto">
          <a:xfrm>
            <a:off x="76200" y="76200"/>
            <a:ext cx="8763000" cy="769441"/>
          </a:xfrm>
          <a:prstGeom prst="rect">
            <a:avLst/>
          </a:prstGeom>
          <a:noFill/>
          <a:ln w="9525">
            <a:noFill/>
            <a:miter lim="800000"/>
            <a:headEnd/>
            <a:tailEnd/>
          </a:ln>
          <a:effectLst/>
        </p:spPr>
        <p:txBody>
          <a:bodyPr wrap="square">
            <a:spAutoFit/>
          </a:bodyPr>
          <a:lstStyle/>
          <a:p>
            <a:pPr algn="ctr" fontAlgn="base">
              <a:spcBef>
                <a:spcPct val="50000"/>
              </a:spcBef>
              <a:spcAft>
                <a:spcPct val="0"/>
              </a:spcAft>
            </a:pPr>
            <a:r>
              <a:rPr lang="en-US" sz="4400" dirty="0" smtClean="0">
                <a:solidFill>
                  <a:srgbClr val="000000"/>
                </a:solidFill>
              </a:rPr>
              <a:t>… working in “Pasteur’s Quadrant”</a:t>
            </a:r>
          </a:p>
        </p:txBody>
      </p:sp>
      <p:sp>
        <p:nvSpPr>
          <p:cNvPr id="23" name="Line 12"/>
          <p:cNvSpPr>
            <a:spLocks noChangeShapeType="1"/>
          </p:cNvSpPr>
          <p:nvPr/>
        </p:nvSpPr>
        <p:spPr bwMode="auto">
          <a:xfrm flipV="1">
            <a:off x="1859959" y="5289550"/>
            <a:ext cx="0" cy="882650"/>
          </a:xfrm>
          <a:prstGeom prst="line">
            <a:avLst/>
          </a:prstGeom>
          <a:noFill/>
          <a:ln w="25400">
            <a:solidFill>
              <a:schemeClr val="tx1"/>
            </a:solidFill>
            <a:round/>
            <a:headEnd/>
            <a:tailEnd type="triangle" w="med" len="med"/>
          </a:ln>
          <a:effectLst/>
        </p:spPr>
        <p:txBody>
          <a:bodyPr/>
          <a:lstStyle/>
          <a:p>
            <a:pPr fontAlgn="base">
              <a:spcBef>
                <a:spcPct val="0"/>
              </a:spcBef>
              <a:spcAft>
                <a:spcPct val="0"/>
              </a:spcAft>
            </a:pPr>
            <a:endParaRPr lang="en-US">
              <a:solidFill>
                <a:srgbClr val="000000"/>
              </a:solidFill>
            </a:endParaRPr>
          </a:p>
        </p:txBody>
      </p:sp>
      <p:sp>
        <p:nvSpPr>
          <p:cNvPr id="24" name="Line 12"/>
          <p:cNvSpPr>
            <a:spLocks noChangeShapeType="1"/>
          </p:cNvSpPr>
          <p:nvPr/>
        </p:nvSpPr>
        <p:spPr bwMode="auto">
          <a:xfrm flipV="1">
            <a:off x="7320701" y="5486400"/>
            <a:ext cx="0" cy="685800"/>
          </a:xfrm>
          <a:prstGeom prst="line">
            <a:avLst/>
          </a:prstGeom>
          <a:noFill/>
          <a:ln w="25400">
            <a:solidFill>
              <a:schemeClr val="tx1"/>
            </a:solidFill>
            <a:round/>
            <a:headEnd/>
            <a:tailEnd type="triangle" w="med" len="med"/>
          </a:ln>
          <a:effec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3862841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91599" cy="1143000"/>
          </a:xfrm>
        </p:spPr>
        <p:txBody>
          <a:bodyPr>
            <a:noAutofit/>
          </a:bodyPr>
          <a:lstStyle/>
          <a:p>
            <a:r>
              <a:rPr lang="en-US" dirty="0" smtClean="0"/>
              <a:t>… and building a growing </a:t>
            </a:r>
            <a:br>
              <a:rPr lang="en-US" dirty="0" smtClean="0"/>
            </a:br>
            <a:r>
              <a:rPr lang="en-US" dirty="0" smtClean="0"/>
              <a:t>research literature</a:t>
            </a:r>
            <a:endParaRPr lang="en-US" dirty="0"/>
          </a:p>
        </p:txBody>
      </p:sp>
      <p:pic>
        <p:nvPicPr>
          <p:cNvPr id="4" name="Content Placeholder 3"/>
          <p:cNvPicPr>
            <a:picLocks noGrp="1" noChangeAspect="1" noChangeArrowheads="1"/>
          </p:cNvPicPr>
          <p:nvPr>
            <p:ph idx="1"/>
          </p:nvPr>
        </p:nvPicPr>
        <p:blipFill>
          <a:blip r:embed="rId3" cstate="print"/>
          <a:srcRect r="50904"/>
          <a:stretch>
            <a:fillRect/>
          </a:stretch>
        </p:blipFill>
        <p:spPr bwMode="auto">
          <a:xfrm>
            <a:off x="990601" y="1371600"/>
            <a:ext cx="7205892" cy="4953538"/>
          </a:xfrm>
          <a:prstGeom prst="rect">
            <a:avLst/>
          </a:prstGeom>
          <a:noFill/>
          <a:ln w="9525">
            <a:noFill/>
            <a:round/>
            <a:headEnd/>
            <a:tailEnd/>
          </a:ln>
          <a:effectLst/>
        </p:spPr>
      </p:pic>
      <p:sp>
        <p:nvSpPr>
          <p:cNvPr id="5" name="TextBox 4"/>
          <p:cNvSpPr txBox="1"/>
          <p:nvPr/>
        </p:nvSpPr>
        <p:spPr>
          <a:xfrm>
            <a:off x="7086602" y="6324603"/>
            <a:ext cx="1961887" cy="264018"/>
          </a:xfrm>
          <a:prstGeom prst="rect">
            <a:avLst/>
          </a:prstGeom>
          <a:noFill/>
        </p:spPr>
        <p:txBody>
          <a:bodyPr wrap="none" lIns="91410" tIns="45706" rIns="91410" bIns="45706" rtlCol="0">
            <a:spAutoFit/>
          </a:bodyPr>
          <a:lstStyle/>
          <a:p>
            <a:pPr defTabSz="457059" fontAlgn="base" hangingPunct="0">
              <a:lnSpc>
                <a:spcPct val="93000"/>
              </a:lnSpc>
              <a:spcBef>
                <a:spcPct val="0"/>
              </a:spcBef>
              <a:spcAft>
                <a:spcPct val="0"/>
              </a:spcAft>
              <a:buClr>
                <a:srgbClr val="000000"/>
              </a:buClr>
              <a:buSzPct val="45000"/>
              <a:tabLst>
                <a:tab pos="723675" algn="l"/>
                <a:tab pos="1447350" algn="l"/>
                <a:tab pos="2171025" algn="l"/>
                <a:tab pos="2894700" algn="l"/>
                <a:tab pos="3618374" algn="l"/>
              </a:tabLst>
            </a:pPr>
            <a:r>
              <a:rPr lang="en-GB" sz="1200" b="1" dirty="0">
                <a:solidFill>
                  <a:srgbClr val="000000"/>
                </a:solidFill>
                <a:latin typeface="Arial" pitchFamily="34" charset="0"/>
                <a:ea typeface="msgothic" charset="0"/>
                <a:cs typeface="msgothic" charset="0"/>
              </a:rPr>
              <a:t>(</a:t>
            </a:r>
            <a:r>
              <a:rPr lang="en-GB" sz="1200" b="1" dirty="0" smtClean="0">
                <a:solidFill>
                  <a:srgbClr val="000000"/>
                </a:solidFill>
                <a:latin typeface="Arial" pitchFamily="34" charset="0"/>
                <a:ea typeface="msgothic" charset="0"/>
                <a:cs typeface="msgothic" charset="0"/>
              </a:rPr>
              <a:t>Bettencourt  et al. 2011)</a:t>
            </a:r>
            <a:endParaRPr lang="en-US" dirty="0">
              <a:solidFill>
                <a:prstClr val="black"/>
              </a:solidFill>
            </a:endParaRPr>
          </a:p>
        </p:txBody>
      </p:sp>
      <p:sp>
        <p:nvSpPr>
          <p:cNvPr id="6" name="Rectangle 5"/>
          <p:cNvSpPr/>
          <p:nvPr/>
        </p:nvSpPr>
        <p:spPr>
          <a:xfrm>
            <a:off x="914400" y="1371601"/>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rtlCol="0" anchor="ctr"/>
          <a:lstStyle/>
          <a:p>
            <a:pPr algn="ctr" defTabSz="914116"/>
            <a:endParaRPr lang="en-US">
              <a:solidFill>
                <a:prstClr val="white"/>
              </a:solidFill>
            </a:endParaRPr>
          </a:p>
        </p:txBody>
      </p:sp>
      <p:sp>
        <p:nvSpPr>
          <p:cNvPr id="7" name="TextBox 6"/>
          <p:cNvSpPr txBox="1"/>
          <p:nvPr/>
        </p:nvSpPr>
        <p:spPr>
          <a:xfrm>
            <a:off x="5285901" y="3962400"/>
            <a:ext cx="2181699" cy="707886"/>
          </a:xfrm>
          <a:prstGeom prst="rect">
            <a:avLst/>
          </a:prstGeom>
          <a:noFill/>
        </p:spPr>
        <p:txBody>
          <a:bodyPr wrap="square" rtlCol="0">
            <a:spAutoFit/>
          </a:bodyPr>
          <a:lstStyle/>
          <a:p>
            <a:r>
              <a:rPr lang="en-US" sz="2000" b="1" i="1" dirty="0" smtClean="0"/>
              <a:t>Earth Transformed by Human Action</a:t>
            </a:r>
            <a:endParaRPr lang="en-US" sz="2000" b="1" i="1" dirty="0"/>
          </a:p>
        </p:txBody>
      </p:sp>
      <p:cxnSp>
        <p:nvCxnSpPr>
          <p:cNvPr id="9" name="Straight Arrow Connector 8"/>
          <p:cNvCxnSpPr/>
          <p:nvPr/>
        </p:nvCxnSpPr>
        <p:spPr>
          <a:xfrm flipH="1" flipV="1">
            <a:off x="4876800" y="3733800"/>
            <a:ext cx="457200" cy="304800"/>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sp>
        <p:nvSpPr>
          <p:cNvPr id="3" name="TextBox 2"/>
          <p:cNvSpPr txBox="1"/>
          <p:nvPr/>
        </p:nvSpPr>
        <p:spPr>
          <a:xfrm>
            <a:off x="1752600" y="3746956"/>
            <a:ext cx="1905000" cy="646331"/>
          </a:xfrm>
          <a:prstGeom prst="rect">
            <a:avLst/>
          </a:prstGeom>
          <a:noFill/>
        </p:spPr>
        <p:txBody>
          <a:bodyPr wrap="square" rtlCol="0">
            <a:spAutoFit/>
          </a:bodyPr>
          <a:lstStyle/>
          <a:p>
            <a:r>
              <a:rPr lang="en-US" b="1" i="1" dirty="0" smtClean="0"/>
              <a:t>IIASA Sustainable Development</a:t>
            </a:r>
            <a:endParaRPr lang="en-US" b="1" i="1" dirty="0"/>
          </a:p>
        </p:txBody>
      </p:sp>
      <p:cxnSp>
        <p:nvCxnSpPr>
          <p:cNvPr id="10" name="Straight Arrow Connector 9"/>
          <p:cNvCxnSpPr/>
          <p:nvPr/>
        </p:nvCxnSpPr>
        <p:spPr>
          <a:xfrm>
            <a:off x="3200400" y="4249693"/>
            <a:ext cx="381000" cy="170766"/>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000"/>
            <a:ext cx="8493120" cy="1828800"/>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3600" b="1" dirty="0" smtClean="0">
                <a:solidFill>
                  <a:srgbClr val="000000"/>
                </a:solidFill>
                <a:latin typeface="Arial" charset="0"/>
                <a:ea typeface="msgothic" charset="0"/>
                <a:cs typeface="msgothic" charset="0"/>
              </a:rPr>
              <a:t>Current Research Topics </a:t>
            </a:r>
          </a:p>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3600" b="1" dirty="0" smtClean="0">
                <a:solidFill>
                  <a:srgbClr val="000000"/>
                </a:solidFill>
                <a:latin typeface="Arial" charset="0"/>
                <a:ea typeface="msgothic" charset="0"/>
                <a:cs typeface="msgothic" charset="0"/>
              </a:rPr>
              <a:t>in </a:t>
            </a:r>
          </a:p>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3600" b="1" dirty="0" smtClean="0">
                <a:solidFill>
                  <a:srgbClr val="000000"/>
                </a:solidFill>
                <a:latin typeface="Arial" charset="0"/>
                <a:ea typeface="msgothic" charset="0"/>
                <a:cs typeface="msgothic" charset="0"/>
              </a:rPr>
              <a:t>Sustainability Science</a:t>
            </a:r>
            <a:endParaRPr lang="en-GB" sz="3600" b="1" dirty="0">
              <a:solidFill>
                <a:srgbClr val="000000"/>
              </a:solidFill>
              <a:latin typeface="Arial" charset="0"/>
              <a:ea typeface="msgothic" charset="0"/>
              <a:cs typeface="msgothic" charset="0"/>
            </a:endParaRPr>
          </a:p>
        </p:txBody>
      </p:sp>
      <p:pic>
        <p:nvPicPr>
          <p:cNvPr id="3075" name="Picture 3"/>
          <p:cNvPicPr>
            <a:picLocks noChangeAspect="1" noChangeArrowheads="1"/>
          </p:cNvPicPr>
          <p:nvPr/>
        </p:nvPicPr>
        <p:blipFill>
          <a:blip r:embed="rId3" cstate="print"/>
          <a:srcRect/>
          <a:stretch>
            <a:fillRect/>
          </a:stretch>
        </p:blipFill>
        <p:spPr bwMode="auto">
          <a:xfrm>
            <a:off x="246510" y="2502662"/>
            <a:ext cx="8879769" cy="2831338"/>
          </a:xfrm>
          <a:prstGeom prst="rect">
            <a:avLst/>
          </a:prstGeom>
          <a:noFill/>
          <a:ln w="9525">
            <a:noFill/>
            <a:round/>
            <a:headEnd/>
            <a:tailEnd/>
          </a:ln>
          <a:effectLst/>
        </p:spPr>
      </p:pic>
    </p:spTree>
    <p:extLst>
      <p:ext uri="{BB962C8B-B14F-4D97-AF65-F5344CB8AC3E}">
        <p14:creationId xmlns:p14="http://schemas.microsoft.com/office/powerpoint/2010/main" val="37486088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Grand Challenges </a:t>
            </a:r>
            <a:br>
              <a:rPr lang="en-US" b="1" dirty="0" smtClean="0"/>
            </a:br>
            <a:r>
              <a:rPr lang="en-US" b="1" dirty="0" smtClean="0"/>
              <a:t>of Sustainability Science?</a:t>
            </a:r>
            <a:endParaRPr lang="en-US" b="1" dirty="0"/>
          </a:p>
        </p:txBody>
      </p:sp>
      <p:sp>
        <p:nvSpPr>
          <p:cNvPr id="3" name="Content Placeholder 2"/>
          <p:cNvSpPr>
            <a:spLocks noGrp="1"/>
          </p:cNvSpPr>
          <p:nvPr>
            <p:ph idx="1"/>
          </p:nvPr>
        </p:nvSpPr>
        <p:spPr>
          <a:xfrm>
            <a:off x="457200" y="1600203"/>
            <a:ext cx="8229600" cy="4876797"/>
          </a:xfrm>
        </p:spPr>
        <p:txBody>
          <a:bodyPr>
            <a:normAutofit fontScale="92500" lnSpcReduction="10000"/>
          </a:bodyPr>
          <a:lstStyle/>
          <a:p>
            <a:pPr>
              <a:buNone/>
            </a:pPr>
            <a:r>
              <a:rPr lang="en-US" dirty="0" smtClean="0"/>
              <a:t>A) Normative challenges</a:t>
            </a:r>
          </a:p>
          <a:p>
            <a:pPr lvl="1"/>
            <a:r>
              <a:rPr lang="en-US" dirty="0" smtClean="0"/>
              <a:t>How should values inform sustainability science?</a:t>
            </a:r>
          </a:p>
          <a:p>
            <a:pPr>
              <a:buNone/>
            </a:pPr>
            <a:r>
              <a:rPr lang="en-US" dirty="0" smtClean="0"/>
              <a:t>B) Analytic challenges</a:t>
            </a:r>
          </a:p>
          <a:p>
            <a:pPr lvl="1"/>
            <a:r>
              <a:rPr lang="en-US" dirty="0" smtClean="0"/>
              <a:t>How do the workings of social-environmental systems affect the prospects for sustainable development?</a:t>
            </a:r>
          </a:p>
          <a:p>
            <a:pPr>
              <a:buNone/>
            </a:pPr>
            <a:r>
              <a:rPr lang="en-US" dirty="0" smtClean="0"/>
              <a:t>C) Operational challenges</a:t>
            </a:r>
          </a:p>
          <a:p>
            <a:pPr lvl="1"/>
            <a:r>
              <a:rPr lang="en-US" dirty="0" smtClean="0"/>
              <a:t>What </a:t>
            </a:r>
            <a:r>
              <a:rPr lang="en-US" dirty="0"/>
              <a:t>kinds of methods, models and data are most needed to help us do sustainability science better? </a:t>
            </a:r>
          </a:p>
          <a:p>
            <a:pPr>
              <a:buNone/>
            </a:pPr>
            <a:r>
              <a:rPr lang="en-US" dirty="0" smtClean="0"/>
              <a:t>D) Strategic challenges</a:t>
            </a:r>
          </a:p>
          <a:p>
            <a:pPr lvl="1"/>
            <a:r>
              <a:rPr lang="en-US" dirty="0" smtClean="0"/>
              <a:t>What does sustainability science say about which actions can best promote sustainable development?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lgn="ctr" defTabSz="914116" rtl="0">
              <a:spcBef>
                <a:spcPct val="0"/>
              </a:spcBef>
            </a:pPr>
            <a:r>
              <a:rPr lang="en-US" sz="4000" dirty="0" smtClean="0"/>
              <a:t>A) Normative: How should values inform sustainability science?</a:t>
            </a:r>
            <a:endParaRPr lang="en-US" sz="4000" dirty="0"/>
          </a:p>
        </p:txBody>
      </p:sp>
      <p:pic>
        <p:nvPicPr>
          <p:cNvPr id="4" name="Content Placeholder 3" descr="nature.jpg"/>
          <p:cNvPicPr>
            <a:picLocks noGrp="1" noChangeAspect="1"/>
          </p:cNvPicPr>
          <p:nvPr>
            <p:ph idx="1"/>
          </p:nvPr>
        </p:nvPicPr>
        <p:blipFill>
          <a:blip r:embed="rId3" cstate="print"/>
          <a:stretch>
            <a:fillRect/>
          </a:stretch>
        </p:blipFill>
        <p:spPr>
          <a:xfrm>
            <a:off x="5067300" y="2209800"/>
            <a:ext cx="2705100" cy="1685925"/>
          </a:xfrm>
        </p:spPr>
      </p:pic>
      <p:pic>
        <p:nvPicPr>
          <p:cNvPr id="5" name="Picture 4" descr="people.jpg"/>
          <p:cNvPicPr>
            <a:picLocks noChangeAspect="1"/>
          </p:cNvPicPr>
          <p:nvPr/>
        </p:nvPicPr>
        <p:blipFill>
          <a:blip r:embed="rId4" cstate="print"/>
          <a:stretch>
            <a:fillRect/>
          </a:stretch>
        </p:blipFill>
        <p:spPr>
          <a:xfrm>
            <a:off x="1295400" y="2209800"/>
            <a:ext cx="2628900" cy="1743075"/>
          </a:xfrm>
          <a:prstGeom prst="rect">
            <a:avLst/>
          </a:prstGeom>
        </p:spPr>
      </p:pic>
      <p:sp>
        <p:nvSpPr>
          <p:cNvPr id="6" name="TextBox 5"/>
          <p:cNvSpPr txBox="1"/>
          <p:nvPr/>
        </p:nvSpPr>
        <p:spPr>
          <a:xfrm>
            <a:off x="914400" y="1600200"/>
            <a:ext cx="7315200" cy="584775"/>
          </a:xfrm>
          <a:prstGeom prst="rect">
            <a:avLst/>
          </a:prstGeom>
          <a:noFill/>
        </p:spPr>
        <p:txBody>
          <a:bodyPr wrap="square" rtlCol="0">
            <a:spAutoFit/>
          </a:bodyPr>
          <a:lstStyle/>
          <a:p>
            <a:pPr algn="ctr"/>
            <a:r>
              <a:rPr lang="en-US" sz="3200" dirty="0" smtClean="0"/>
              <a:t>1) What is to be developed?  </a:t>
            </a:r>
            <a:endParaRPr lang="en-US" sz="32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lgn="ctr" defTabSz="914116" rtl="0">
              <a:spcBef>
                <a:spcPct val="0"/>
              </a:spcBef>
            </a:pPr>
            <a:r>
              <a:rPr lang="en-US" sz="4000" dirty="0" smtClean="0"/>
              <a:t>A) Normative: How should values inform sustainability science?</a:t>
            </a:r>
            <a:endParaRPr lang="en-US" sz="4000" dirty="0"/>
          </a:p>
        </p:txBody>
      </p:sp>
      <p:pic>
        <p:nvPicPr>
          <p:cNvPr id="4" name="Content Placeholder 3" descr="nature.jpg"/>
          <p:cNvPicPr>
            <a:picLocks noGrp="1" noChangeAspect="1"/>
          </p:cNvPicPr>
          <p:nvPr>
            <p:ph idx="1"/>
          </p:nvPr>
        </p:nvPicPr>
        <p:blipFill>
          <a:blip r:embed="rId3" cstate="print"/>
          <a:stretch>
            <a:fillRect/>
          </a:stretch>
        </p:blipFill>
        <p:spPr>
          <a:xfrm>
            <a:off x="5067300" y="2209800"/>
            <a:ext cx="2705100" cy="1685925"/>
          </a:xfrm>
        </p:spPr>
      </p:pic>
      <p:pic>
        <p:nvPicPr>
          <p:cNvPr id="5" name="Picture 4" descr="people.jpg"/>
          <p:cNvPicPr>
            <a:picLocks noChangeAspect="1"/>
          </p:cNvPicPr>
          <p:nvPr/>
        </p:nvPicPr>
        <p:blipFill>
          <a:blip r:embed="rId4" cstate="print"/>
          <a:stretch>
            <a:fillRect/>
          </a:stretch>
        </p:blipFill>
        <p:spPr>
          <a:xfrm>
            <a:off x="1295400" y="2209800"/>
            <a:ext cx="2628900" cy="1743075"/>
          </a:xfrm>
          <a:prstGeom prst="rect">
            <a:avLst/>
          </a:prstGeom>
        </p:spPr>
      </p:pic>
      <p:sp>
        <p:nvSpPr>
          <p:cNvPr id="6" name="TextBox 5"/>
          <p:cNvSpPr txBox="1"/>
          <p:nvPr/>
        </p:nvSpPr>
        <p:spPr>
          <a:xfrm>
            <a:off x="914400" y="1600200"/>
            <a:ext cx="7315200" cy="584775"/>
          </a:xfrm>
          <a:prstGeom prst="rect">
            <a:avLst/>
          </a:prstGeom>
          <a:noFill/>
        </p:spPr>
        <p:txBody>
          <a:bodyPr wrap="square" rtlCol="0">
            <a:spAutoFit/>
          </a:bodyPr>
          <a:lstStyle/>
          <a:p>
            <a:pPr algn="ctr"/>
            <a:r>
              <a:rPr lang="en-US" sz="3200" dirty="0" smtClean="0"/>
              <a:t>1) What is to be developed?  </a:t>
            </a:r>
            <a:endParaRPr lang="en-US" sz="3200" dirty="0"/>
          </a:p>
        </p:txBody>
      </p:sp>
      <p:sp>
        <p:nvSpPr>
          <p:cNvPr id="7" name="Oval 6"/>
          <p:cNvSpPr/>
          <p:nvPr/>
        </p:nvSpPr>
        <p:spPr>
          <a:xfrm>
            <a:off x="1295400" y="2743200"/>
            <a:ext cx="6477000" cy="3048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buFont typeface="Arial" pitchFamily="34" charset="0"/>
              <a:buChar char="•"/>
            </a:pPr>
            <a:r>
              <a:rPr lang="en-US" sz="2800" dirty="0" smtClean="0"/>
              <a:t>Sustainable development defined in terms of  </a:t>
            </a:r>
          </a:p>
          <a:p>
            <a:pPr algn="ctr"/>
            <a:r>
              <a:rPr lang="en-US" sz="2800" dirty="0" smtClean="0"/>
              <a:t>“human needs” </a:t>
            </a:r>
            <a:r>
              <a:rPr lang="en-US" sz="2800" dirty="0" smtClean="0">
                <a:sym typeface="Wingdings" panose="05000000000000000000" pitchFamily="2" charset="2"/>
              </a:rPr>
              <a:t> w</a:t>
            </a:r>
            <a:r>
              <a:rPr lang="en-US" sz="2800" b="1" dirty="0" smtClean="0"/>
              <a:t>ell-being</a:t>
            </a:r>
            <a:endParaRPr lang="en-US" sz="2800" dirty="0" smtClean="0"/>
          </a:p>
          <a:p>
            <a:pPr algn="ctr"/>
            <a:r>
              <a:rPr lang="en-US" sz="2800" dirty="0" smtClean="0"/>
              <a:t>(material needs, health, education, security, </a:t>
            </a:r>
            <a:r>
              <a:rPr lang="en-US" sz="2800" dirty="0" err="1" smtClean="0"/>
              <a:t>biophilia</a:t>
            </a:r>
            <a:r>
              <a:rPr lang="en-US" sz="2800" dirty="0" smtClean="0"/>
              <a:t>, community, </a:t>
            </a:r>
            <a:r>
              <a:rPr lang="en-US" sz="2800" i="1" dirty="0" smtClean="0"/>
              <a:t>capability…</a:t>
            </a:r>
            <a:r>
              <a:rPr lang="en-US" sz="2800" dirty="0" smtClean="0"/>
              <a:t>)</a:t>
            </a:r>
            <a:endParaRPr lang="en-US" sz="2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Autofit/>
          </a:bodyPr>
          <a:lstStyle/>
          <a:p>
            <a:pPr lvl="1" algn="ctr" defTabSz="914116" rtl="0">
              <a:spcBef>
                <a:spcPct val="0"/>
              </a:spcBef>
            </a:pPr>
            <a:r>
              <a:rPr lang="en-US" sz="4000" dirty="0" smtClean="0"/>
              <a:t>Values in sustainability science</a:t>
            </a:r>
            <a:endParaRPr lang="en-US" sz="4000" dirty="0"/>
          </a:p>
        </p:txBody>
      </p:sp>
      <p:pic>
        <p:nvPicPr>
          <p:cNvPr id="5" name="Picture 4" descr="people.jpg"/>
          <p:cNvPicPr>
            <a:picLocks noChangeAspect="1"/>
          </p:cNvPicPr>
          <p:nvPr/>
        </p:nvPicPr>
        <p:blipFill>
          <a:blip r:embed="rId3" cstate="print"/>
          <a:stretch>
            <a:fillRect/>
          </a:stretch>
        </p:blipFill>
        <p:spPr>
          <a:xfrm>
            <a:off x="1600200" y="1524000"/>
            <a:ext cx="2628900" cy="1743075"/>
          </a:xfrm>
          <a:prstGeom prst="rect">
            <a:avLst/>
          </a:prstGeom>
        </p:spPr>
      </p:pic>
      <p:sp>
        <p:nvSpPr>
          <p:cNvPr id="6" name="TextBox 5"/>
          <p:cNvSpPr txBox="1"/>
          <p:nvPr/>
        </p:nvSpPr>
        <p:spPr>
          <a:xfrm>
            <a:off x="914400" y="914400"/>
            <a:ext cx="7315200" cy="584775"/>
          </a:xfrm>
          <a:prstGeom prst="rect">
            <a:avLst/>
          </a:prstGeom>
          <a:noFill/>
        </p:spPr>
        <p:txBody>
          <a:bodyPr wrap="square" rtlCol="0">
            <a:spAutoFit/>
          </a:bodyPr>
          <a:lstStyle/>
          <a:p>
            <a:pPr algn="ctr"/>
            <a:r>
              <a:rPr lang="en-US" sz="3200" dirty="0" smtClean="0"/>
              <a:t>1) What is to be developed?  </a:t>
            </a:r>
            <a:endParaRPr lang="en-US" sz="3200" dirty="0"/>
          </a:p>
        </p:txBody>
      </p:sp>
      <p:pic>
        <p:nvPicPr>
          <p:cNvPr id="7" name="Picture 6" descr="Inequity 3.jpg"/>
          <p:cNvPicPr>
            <a:picLocks noChangeAspect="1"/>
          </p:cNvPicPr>
          <p:nvPr/>
        </p:nvPicPr>
        <p:blipFill>
          <a:blip r:embed="rId4" cstate="print"/>
          <a:stretch>
            <a:fillRect/>
          </a:stretch>
        </p:blipFill>
        <p:spPr>
          <a:xfrm>
            <a:off x="1600200" y="4048125"/>
            <a:ext cx="2619375" cy="1743075"/>
          </a:xfrm>
          <a:prstGeom prst="rect">
            <a:avLst/>
          </a:prstGeom>
        </p:spPr>
      </p:pic>
      <p:sp>
        <p:nvSpPr>
          <p:cNvPr id="8" name="TextBox 7"/>
          <p:cNvSpPr txBox="1"/>
          <p:nvPr/>
        </p:nvSpPr>
        <p:spPr>
          <a:xfrm>
            <a:off x="914400" y="3352800"/>
            <a:ext cx="7315200" cy="584775"/>
          </a:xfrm>
          <a:prstGeom prst="rect">
            <a:avLst/>
          </a:prstGeom>
          <a:noFill/>
        </p:spPr>
        <p:txBody>
          <a:bodyPr wrap="square" rtlCol="0">
            <a:spAutoFit/>
          </a:bodyPr>
          <a:lstStyle/>
          <a:p>
            <a:pPr algn="ctr"/>
            <a:r>
              <a:rPr lang="en-US" sz="3200" dirty="0" smtClean="0"/>
              <a:t>2) How much to value equity? </a:t>
            </a:r>
            <a:endParaRPr lang="en-US" sz="3200" dirty="0"/>
          </a:p>
        </p:txBody>
      </p:sp>
      <p:pic>
        <p:nvPicPr>
          <p:cNvPr id="9" name="Picture 8" descr="Grandchild 4 SevenGenerations.jpg"/>
          <p:cNvPicPr>
            <a:picLocks noChangeAspect="1"/>
          </p:cNvPicPr>
          <p:nvPr/>
        </p:nvPicPr>
        <p:blipFill>
          <a:blip r:embed="rId5" cstate="print"/>
          <a:srcRect t="7407" b="14815"/>
          <a:stretch>
            <a:fillRect/>
          </a:stretch>
        </p:blipFill>
        <p:spPr>
          <a:xfrm>
            <a:off x="5029200" y="4038600"/>
            <a:ext cx="2514600" cy="1703439"/>
          </a:xfrm>
          <a:prstGeom prst="rect">
            <a:avLst/>
          </a:prstGeom>
        </p:spPr>
      </p:pic>
      <p:sp>
        <p:nvSpPr>
          <p:cNvPr id="12" name="TextBox 11"/>
          <p:cNvSpPr txBox="1"/>
          <p:nvPr/>
        </p:nvSpPr>
        <p:spPr>
          <a:xfrm>
            <a:off x="4953000" y="1905000"/>
            <a:ext cx="3352800" cy="523220"/>
          </a:xfrm>
          <a:prstGeom prst="rect">
            <a:avLst/>
          </a:prstGeom>
          <a:noFill/>
        </p:spPr>
        <p:txBody>
          <a:bodyPr wrap="square" rtlCol="0">
            <a:spAutoFit/>
          </a:bodyPr>
          <a:lstStyle/>
          <a:p>
            <a:pPr>
              <a:buFont typeface="Arial" pitchFamily="34" charset="0"/>
              <a:buChar char="•"/>
            </a:pPr>
            <a:r>
              <a:rPr lang="en-US" sz="2800" dirty="0" smtClean="0"/>
              <a:t> </a:t>
            </a:r>
            <a:r>
              <a:rPr lang="en-US" sz="2800" i="1" dirty="0" smtClean="0"/>
              <a:t>Human Well-being !</a:t>
            </a:r>
            <a:endParaRPr lang="en-US" i="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Autofit/>
          </a:bodyPr>
          <a:lstStyle/>
          <a:p>
            <a:pPr lvl="1" algn="ctr" defTabSz="914116" rtl="0">
              <a:spcBef>
                <a:spcPct val="0"/>
              </a:spcBef>
            </a:pPr>
            <a:r>
              <a:rPr lang="en-US" sz="4000" dirty="0" smtClean="0"/>
              <a:t>Values in sustainability science</a:t>
            </a:r>
            <a:endParaRPr lang="en-US" sz="4000" b="1" dirty="0"/>
          </a:p>
        </p:txBody>
      </p:sp>
      <p:pic>
        <p:nvPicPr>
          <p:cNvPr id="7" name="Picture 6" descr="Inequity 3.jpg"/>
          <p:cNvPicPr>
            <a:picLocks noChangeAspect="1"/>
          </p:cNvPicPr>
          <p:nvPr/>
        </p:nvPicPr>
        <p:blipFill>
          <a:blip r:embed="rId3" cstate="print"/>
          <a:stretch>
            <a:fillRect/>
          </a:stretch>
        </p:blipFill>
        <p:spPr>
          <a:xfrm>
            <a:off x="1295400" y="2524125"/>
            <a:ext cx="2619375" cy="1743075"/>
          </a:xfrm>
          <a:prstGeom prst="rect">
            <a:avLst/>
          </a:prstGeom>
        </p:spPr>
      </p:pic>
      <p:sp>
        <p:nvSpPr>
          <p:cNvPr id="8" name="TextBox 7"/>
          <p:cNvSpPr txBox="1"/>
          <p:nvPr/>
        </p:nvSpPr>
        <p:spPr>
          <a:xfrm>
            <a:off x="533400" y="1066800"/>
            <a:ext cx="8077200" cy="1077218"/>
          </a:xfrm>
          <a:prstGeom prst="rect">
            <a:avLst/>
          </a:prstGeom>
          <a:noFill/>
        </p:spPr>
        <p:txBody>
          <a:bodyPr wrap="square" rtlCol="0">
            <a:spAutoFit/>
          </a:bodyPr>
          <a:lstStyle/>
          <a:p>
            <a:pPr algn="ctr"/>
            <a:r>
              <a:rPr lang="en-US" sz="3200" dirty="0" smtClean="0">
                <a:solidFill>
                  <a:schemeClr val="bg1">
                    <a:lumMod val="65000"/>
                  </a:schemeClr>
                </a:solidFill>
              </a:rPr>
              <a:t>1) What is to be developed? Human well-being!</a:t>
            </a:r>
            <a:endParaRPr lang="en-US" sz="3200" dirty="0" smtClean="0"/>
          </a:p>
          <a:p>
            <a:pPr algn="ctr"/>
            <a:r>
              <a:rPr lang="en-US" sz="3200" dirty="0" smtClean="0"/>
              <a:t>2) How much to value equity? </a:t>
            </a:r>
            <a:endParaRPr lang="en-US" sz="3200" dirty="0"/>
          </a:p>
        </p:txBody>
      </p:sp>
      <p:pic>
        <p:nvPicPr>
          <p:cNvPr id="9" name="Picture 8" descr="Grandchild 4 SevenGenerations.jpg"/>
          <p:cNvPicPr>
            <a:picLocks noChangeAspect="1"/>
          </p:cNvPicPr>
          <p:nvPr/>
        </p:nvPicPr>
        <p:blipFill>
          <a:blip r:embed="rId4" cstate="print"/>
          <a:srcRect t="7407" b="14815"/>
          <a:stretch>
            <a:fillRect/>
          </a:stretch>
        </p:blipFill>
        <p:spPr>
          <a:xfrm>
            <a:off x="5334000" y="2514600"/>
            <a:ext cx="2514600" cy="1703439"/>
          </a:xfrm>
          <a:prstGeom prst="rect">
            <a:avLst/>
          </a:prstGeom>
        </p:spPr>
      </p:pic>
      <p:sp>
        <p:nvSpPr>
          <p:cNvPr id="10" name="Oval 9"/>
          <p:cNvSpPr/>
          <p:nvPr/>
        </p:nvSpPr>
        <p:spPr>
          <a:xfrm>
            <a:off x="1447800" y="3657600"/>
            <a:ext cx="6248400" cy="2971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smtClean="0"/>
              <a:t>Human Well-being measured </a:t>
            </a:r>
            <a:r>
              <a:rPr lang="en-US" sz="2800" b="1" i="1" dirty="0" smtClean="0"/>
              <a:t>Inclusively </a:t>
            </a:r>
          </a:p>
          <a:p>
            <a:pPr algn="ctr"/>
            <a:r>
              <a:rPr lang="en-US" sz="2800" dirty="0" smtClean="0"/>
              <a:t>across all people </a:t>
            </a:r>
          </a:p>
          <a:p>
            <a:pPr algn="ctr"/>
            <a:r>
              <a:rPr lang="en-US" sz="2800" dirty="0" smtClean="0"/>
              <a:t>(here and there, </a:t>
            </a:r>
          </a:p>
          <a:p>
            <a:pPr algn="ctr"/>
            <a:r>
              <a:rPr lang="en-US" sz="2800" dirty="0" smtClean="0"/>
              <a:t>now and in the future)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Autofit/>
          </a:bodyPr>
          <a:lstStyle/>
          <a:p>
            <a:pPr lvl="1" algn="ctr" defTabSz="914116" rtl="0">
              <a:spcBef>
                <a:spcPct val="0"/>
              </a:spcBef>
            </a:pPr>
            <a:r>
              <a:rPr lang="en-US" sz="4000" dirty="0" smtClean="0"/>
              <a:t>Values in sustainability science</a:t>
            </a:r>
            <a:endParaRPr lang="en-US" sz="4000" dirty="0"/>
          </a:p>
        </p:txBody>
      </p:sp>
      <p:sp>
        <p:nvSpPr>
          <p:cNvPr id="12" name="Content Placeholder 11"/>
          <p:cNvSpPr>
            <a:spLocks noGrp="1"/>
          </p:cNvSpPr>
          <p:nvPr>
            <p:ph idx="1"/>
          </p:nvPr>
        </p:nvSpPr>
        <p:spPr>
          <a:xfrm>
            <a:off x="457200" y="1066801"/>
            <a:ext cx="8229600" cy="5059366"/>
          </a:xfrm>
        </p:spPr>
        <p:txBody>
          <a:bodyPr/>
          <a:lstStyle/>
          <a:p>
            <a:pPr marL="514350" indent="-514350"/>
            <a:r>
              <a:rPr lang="en-US" dirty="0" smtClean="0">
                <a:solidFill>
                  <a:schemeClr val="bg1">
                    <a:lumMod val="65000"/>
                  </a:schemeClr>
                </a:solidFill>
              </a:rPr>
              <a:t>What is to be developed?  </a:t>
            </a:r>
            <a:r>
              <a:rPr lang="en-US" i="1" dirty="0" smtClean="0">
                <a:solidFill>
                  <a:schemeClr val="bg1">
                    <a:lumMod val="65000"/>
                  </a:schemeClr>
                </a:solidFill>
              </a:rPr>
              <a:t>Human well-being</a:t>
            </a:r>
          </a:p>
          <a:p>
            <a:pPr marL="514350" indent="-514350"/>
            <a:r>
              <a:rPr lang="en-US" i="1" dirty="0" smtClean="0">
                <a:solidFill>
                  <a:schemeClr val="bg1">
                    <a:lumMod val="65000"/>
                  </a:schemeClr>
                </a:solidFill>
              </a:rPr>
              <a:t>H</a:t>
            </a:r>
            <a:r>
              <a:rPr lang="en-US" dirty="0" smtClean="0">
                <a:solidFill>
                  <a:schemeClr val="bg1">
                    <a:lumMod val="65000"/>
                  </a:schemeClr>
                </a:solidFill>
              </a:rPr>
              <a:t>ow equitably? </a:t>
            </a:r>
            <a:r>
              <a:rPr lang="en-US" i="1" dirty="0" smtClean="0">
                <a:solidFill>
                  <a:schemeClr val="bg1">
                    <a:lumMod val="65000"/>
                  </a:schemeClr>
                </a:solidFill>
              </a:rPr>
              <a:t>Inclusively (space and time)</a:t>
            </a:r>
          </a:p>
          <a:p>
            <a:pPr marL="514350" indent="-514350"/>
            <a:r>
              <a:rPr lang="en-US" dirty="0" smtClean="0"/>
              <a:t>Who decides (the weights, e.g. discounting)? </a:t>
            </a:r>
          </a:p>
          <a:p>
            <a:endParaRPr lang="en-US" dirty="0"/>
          </a:p>
        </p:txBody>
      </p:sp>
      <p:pic>
        <p:nvPicPr>
          <p:cNvPr id="15" name="Picture 14" descr="town_meeting.jpg"/>
          <p:cNvPicPr>
            <a:picLocks noChangeAspect="1"/>
          </p:cNvPicPr>
          <p:nvPr/>
        </p:nvPicPr>
        <p:blipFill rotWithShape="1">
          <a:blip r:embed="rId3" cstate="print"/>
          <a:srcRect l="21661"/>
          <a:stretch/>
        </p:blipFill>
        <p:spPr>
          <a:xfrm>
            <a:off x="5943600" y="2925633"/>
            <a:ext cx="2971800" cy="2789367"/>
          </a:xfrm>
          <a:prstGeom prst="rect">
            <a:avLst/>
          </a:prstGeom>
        </p:spPr>
      </p:pic>
      <p:pic>
        <p:nvPicPr>
          <p:cNvPr id="16" name="Picture 15" descr="expert 3.jpg"/>
          <p:cNvPicPr>
            <a:picLocks noChangeAspect="1"/>
          </p:cNvPicPr>
          <p:nvPr/>
        </p:nvPicPr>
        <p:blipFill>
          <a:blip r:embed="rId4" cstate="print"/>
          <a:stretch>
            <a:fillRect/>
          </a:stretch>
        </p:blipFill>
        <p:spPr>
          <a:xfrm>
            <a:off x="440094" y="2971800"/>
            <a:ext cx="2684106" cy="2865567"/>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0190" t="4533" r="13436" b="5102"/>
          <a:stretch/>
        </p:blipFill>
        <p:spPr>
          <a:xfrm>
            <a:off x="3265421" y="2971801"/>
            <a:ext cx="2504514" cy="2666999"/>
          </a:xfrm>
          <a:prstGeom prst="rect">
            <a:avLst/>
          </a:prstGeom>
        </p:spPr>
      </p:pic>
      <p:sp>
        <p:nvSpPr>
          <p:cNvPr id="4" name="TextBox 3"/>
          <p:cNvSpPr txBox="1"/>
          <p:nvPr/>
        </p:nvSpPr>
        <p:spPr>
          <a:xfrm>
            <a:off x="152400" y="5943600"/>
            <a:ext cx="8763000" cy="830997"/>
          </a:xfrm>
          <a:prstGeom prst="rect">
            <a:avLst/>
          </a:prstGeom>
          <a:noFill/>
        </p:spPr>
        <p:txBody>
          <a:bodyPr wrap="square" rtlCol="0">
            <a:spAutoFit/>
          </a:bodyPr>
          <a:lstStyle/>
          <a:p>
            <a:pPr algn="ctr"/>
            <a:r>
              <a:rPr lang="en-US" sz="2400" i="1" dirty="0" smtClean="0">
                <a:solidFill>
                  <a:srgbClr val="FF0000"/>
                </a:solidFill>
              </a:rPr>
              <a:t>Challenge for sustainability science is to integrate rigorous  </a:t>
            </a:r>
          </a:p>
          <a:p>
            <a:pPr algn="ctr"/>
            <a:r>
              <a:rPr lang="en-US" sz="2400" i="1" dirty="0" smtClean="0">
                <a:solidFill>
                  <a:srgbClr val="FF0000"/>
                </a:solidFill>
              </a:rPr>
              <a:t>analysis &amp; procedural justice in proposing equity weights (Dasgupta)</a:t>
            </a:r>
            <a:endParaRPr lang="en-US" sz="2000" i="1" dirty="0">
              <a:solidFill>
                <a:srgbClr val="FF0000"/>
              </a:solidFill>
            </a:endParaRPr>
          </a:p>
        </p:txBody>
      </p:sp>
      <p:sp>
        <p:nvSpPr>
          <p:cNvPr id="6" name="Left Brace 5"/>
          <p:cNvSpPr/>
          <p:nvPr/>
        </p:nvSpPr>
        <p:spPr>
          <a:xfrm rot="5400000">
            <a:off x="4418076" y="2284475"/>
            <a:ext cx="307848" cy="7315200"/>
          </a:xfrm>
          <a:prstGeom prst="leftBrace">
            <a:avLst>
              <a:gd name="adj1" fmla="val 149940"/>
              <a:gd name="adj2" fmla="val 50000"/>
            </a:avLst>
          </a:prstGeom>
          <a:noFill/>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686800" cy="762000"/>
          </a:xfrm>
        </p:spPr>
        <p:txBody>
          <a:bodyPr>
            <a:noAutofit/>
          </a:bodyPr>
          <a:lstStyle/>
          <a:p>
            <a:pPr lvl="1" algn="ctr" defTabSz="914116" rtl="0">
              <a:spcBef>
                <a:spcPct val="0"/>
              </a:spcBef>
            </a:pPr>
            <a:r>
              <a:rPr lang="en-US" sz="4400" dirty="0" smtClean="0"/>
              <a:t>A) Normative challenges</a:t>
            </a:r>
            <a:endParaRPr lang="en-US" sz="4400" dirty="0"/>
          </a:p>
        </p:txBody>
      </p:sp>
      <p:sp>
        <p:nvSpPr>
          <p:cNvPr id="12" name="Content Placeholder 11"/>
          <p:cNvSpPr>
            <a:spLocks noGrp="1"/>
          </p:cNvSpPr>
          <p:nvPr>
            <p:ph idx="1"/>
          </p:nvPr>
        </p:nvSpPr>
        <p:spPr>
          <a:xfrm>
            <a:off x="76200" y="1066800"/>
            <a:ext cx="8991600" cy="5486400"/>
          </a:xfrm>
        </p:spPr>
        <p:txBody>
          <a:bodyPr>
            <a:normAutofit fontScale="85000" lnSpcReduction="20000"/>
          </a:bodyPr>
          <a:lstStyle/>
          <a:p>
            <a:pPr marL="514350" indent="-514350"/>
            <a:r>
              <a:rPr lang="en-US" sz="4000" dirty="0" smtClean="0"/>
              <a:t>What is to be developed?</a:t>
            </a:r>
          </a:p>
          <a:p>
            <a:pPr marL="914276" lvl="1" indent="-514350"/>
            <a:r>
              <a:rPr lang="en-US" sz="3600" i="1" dirty="0" smtClean="0"/>
              <a:t>Inclusive well-being</a:t>
            </a:r>
            <a:r>
              <a:rPr lang="en-US" sz="3600" dirty="0" smtClean="0"/>
              <a:t> (conserving nature as one possible </a:t>
            </a:r>
            <a:r>
              <a:rPr lang="en-US" sz="3600" i="1" dirty="0" smtClean="0"/>
              <a:t>means </a:t>
            </a:r>
            <a:r>
              <a:rPr lang="en-US" sz="3600" dirty="0" smtClean="0"/>
              <a:t>for, not end of, sustainability)</a:t>
            </a:r>
          </a:p>
          <a:p>
            <a:pPr marL="514350" indent="-514350"/>
            <a:r>
              <a:rPr lang="en-US" sz="4000" dirty="0" smtClean="0"/>
              <a:t>How much to value equitably?</a:t>
            </a:r>
          </a:p>
          <a:p>
            <a:pPr marL="914276" lvl="1" indent="-514350"/>
            <a:r>
              <a:rPr lang="en-US" sz="3600" i="1" dirty="0" smtClean="0"/>
              <a:t>Inclusive </a:t>
            </a:r>
            <a:r>
              <a:rPr lang="en-US" sz="3600" dirty="0" smtClean="0"/>
              <a:t>well-being (across space and time)</a:t>
            </a:r>
          </a:p>
          <a:p>
            <a:pPr marL="514350" indent="-514350"/>
            <a:r>
              <a:rPr lang="en-US" sz="4000" dirty="0" smtClean="0"/>
              <a:t>Who decides the weights?</a:t>
            </a:r>
          </a:p>
          <a:p>
            <a:pPr marL="914276" lvl="1" indent="-514350"/>
            <a:r>
              <a:rPr lang="en-US" sz="3600" dirty="0"/>
              <a:t>Sustainability </a:t>
            </a:r>
            <a:r>
              <a:rPr lang="en-US" sz="3600" dirty="0" smtClean="0"/>
              <a:t>scientists integrating commitment to rigorous  </a:t>
            </a:r>
            <a:r>
              <a:rPr lang="en-US" sz="3600" dirty="0"/>
              <a:t>analysis and procedural </a:t>
            </a:r>
            <a:r>
              <a:rPr lang="en-US" sz="3600" dirty="0" smtClean="0"/>
              <a:t>justice</a:t>
            </a:r>
            <a:endParaRPr lang="en-US" sz="3600" dirty="0"/>
          </a:p>
          <a:p>
            <a:r>
              <a:rPr lang="en-US" sz="4000" dirty="0" smtClean="0">
                <a:solidFill>
                  <a:srgbClr val="FF0000"/>
                </a:solidFill>
              </a:rPr>
              <a:t>Bottom line…</a:t>
            </a:r>
          </a:p>
          <a:p>
            <a:pPr lvl="1"/>
            <a:r>
              <a:rPr lang="en-US" sz="3600" dirty="0" smtClean="0">
                <a:solidFill>
                  <a:srgbClr val="FF0000"/>
                </a:solidFill>
              </a:rPr>
              <a:t>Goal of SD is non-declining inclusive well-being…</a:t>
            </a:r>
          </a:p>
          <a:p>
            <a:pPr lvl="1"/>
            <a:r>
              <a:rPr lang="en-US" sz="3600" dirty="0" smtClean="0">
                <a:solidFill>
                  <a:srgbClr val="FF0000"/>
                </a:solidFill>
              </a:rPr>
              <a:t>As assessed by socially committed analysts (</a:t>
            </a:r>
            <a:r>
              <a:rPr lang="en-US" sz="3200" dirty="0" smtClean="0">
                <a:solidFill>
                  <a:srgbClr val="FF0000"/>
                </a:solidFill>
              </a:rPr>
              <a:t>Yikes!)</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274638"/>
            <a:ext cx="8991600" cy="1143000"/>
          </a:xfrm>
        </p:spPr>
        <p:txBody>
          <a:bodyPr>
            <a:normAutofit fontScale="90000"/>
          </a:bodyPr>
          <a:lstStyle/>
          <a:p>
            <a:r>
              <a:rPr lang="en-US" dirty="0" smtClean="0"/>
              <a:t>Sustainable Development:</a:t>
            </a:r>
            <a:br>
              <a:rPr lang="en-US" dirty="0" smtClean="0"/>
            </a:br>
            <a:r>
              <a:rPr lang="en-US" dirty="0" smtClean="0"/>
              <a:t>“The central challenge of our generation” </a:t>
            </a:r>
            <a:endParaRPr lang="en-US" dirty="0"/>
          </a:p>
        </p:txBody>
      </p:sp>
      <p:sp>
        <p:nvSpPr>
          <p:cNvPr id="5" name="Content Placeholder 4"/>
          <p:cNvSpPr>
            <a:spLocks noGrp="1"/>
          </p:cNvSpPr>
          <p:nvPr>
            <p:ph sz="half" idx="2"/>
          </p:nvPr>
        </p:nvSpPr>
        <p:spPr>
          <a:xfrm>
            <a:off x="4191000" y="1981200"/>
            <a:ext cx="4495800" cy="4267200"/>
          </a:xfrm>
        </p:spPr>
        <p:txBody>
          <a:bodyPr>
            <a:normAutofit lnSpcReduction="10000"/>
          </a:bodyPr>
          <a:lstStyle/>
          <a:p>
            <a:pPr>
              <a:buNone/>
            </a:pPr>
            <a:r>
              <a:rPr lang="en-US" dirty="0" smtClean="0"/>
              <a:t>“Environment is where we live;</a:t>
            </a:r>
          </a:p>
          <a:p>
            <a:pPr>
              <a:buNone/>
            </a:pPr>
            <a:r>
              <a:rPr lang="en-US" dirty="0" smtClean="0"/>
              <a:t>Development is what we all do in attempting to improve our lot within that abode.</a:t>
            </a:r>
          </a:p>
          <a:p>
            <a:pPr>
              <a:buNone/>
            </a:pPr>
            <a:r>
              <a:rPr lang="en-US" dirty="0" smtClean="0"/>
              <a:t>The two are inseparable….” </a:t>
            </a:r>
          </a:p>
          <a:p>
            <a:pPr>
              <a:buNone/>
            </a:pPr>
            <a:r>
              <a:rPr lang="en-US" dirty="0" smtClean="0"/>
              <a:t>“Humanity has the ability to make development sustainable…“ </a:t>
            </a:r>
          </a:p>
        </p:txBody>
      </p:sp>
      <p:pic>
        <p:nvPicPr>
          <p:cNvPr id="6" name="Content Placeholder 3" descr="c3c07d8b833b1a18b825ae194b4a0bd2_1M.png.gif"/>
          <p:cNvPicPr>
            <a:picLocks noGrp="1" noChangeAspect="1"/>
          </p:cNvPicPr>
          <p:nvPr>
            <p:ph sz="half" idx="1"/>
          </p:nvPr>
        </p:nvPicPr>
        <p:blipFill>
          <a:blip r:embed="rId3" cstate="print"/>
          <a:stretch>
            <a:fillRect/>
          </a:stretch>
        </p:blipFill>
        <p:spPr>
          <a:xfrm>
            <a:off x="762000" y="1905000"/>
            <a:ext cx="2917895" cy="4313410"/>
          </a:xfrm>
        </p:spPr>
      </p:pic>
    </p:spTree>
    <p:extLst>
      <p:ext uri="{BB962C8B-B14F-4D97-AF65-F5344CB8AC3E}">
        <p14:creationId xmlns:p14="http://schemas.microsoft.com/office/powerpoint/2010/main" val="34393834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Grand Challenges of </a:t>
            </a:r>
            <a:br>
              <a:rPr lang="en-US" dirty="0" smtClean="0"/>
            </a:br>
            <a:r>
              <a:rPr lang="en-US" dirty="0" smtClean="0"/>
              <a:t>Sustainability Science?</a:t>
            </a:r>
            <a:endParaRPr lang="en-US" dirty="0"/>
          </a:p>
        </p:txBody>
      </p:sp>
      <p:sp>
        <p:nvSpPr>
          <p:cNvPr id="3" name="Content Placeholder 2"/>
          <p:cNvSpPr>
            <a:spLocks noGrp="1"/>
          </p:cNvSpPr>
          <p:nvPr>
            <p:ph idx="1"/>
          </p:nvPr>
        </p:nvSpPr>
        <p:spPr>
          <a:xfrm>
            <a:off x="457200" y="1600203"/>
            <a:ext cx="8305800" cy="4876797"/>
          </a:xfrm>
        </p:spPr>
        <p:txBody>
          <a:bodyPr>
            <a:normAutofit fontScale="92500" lnSpcReduction="10000"/>
          </a:bodyPr>
          <a:lstStyle/>
          <a:p>
            <a:pPr>
              <a:buNone/>
            </a:pPr>
            <a:r>
              <a:rPr lang="en-US" dirty="0" smtClean="0">
                <a:solidFill>
                  <a:schemeClr val="bg1">
                    <a:lumMod val="65000"/>
                  </a:schemeClr>
                </a:solidFill>
              </a:rPr>
              <a:t>A) Normative challenges</a:t>
            </a:r>
          </a:p>
          <a:p>
            <a:pPr lvl="1"/>
            <a:r>
              <a:rPr lang="en-US" dirty="0" smtClean="0">
                <a:solidFill>
                  <a:schemeClr val="bg1">
                    <a:lumMod val="65000"/>
                  </a:schemeClr>
                </a:solidFill>
              </a:rPr>
              <a:t>SD as non-declining inclusive well-being?</a:t>
            </a:r>
          </a:p>
          <a:p>
            <a:pPr>
              <a:buNone/>
            </a:pPr>
            <a:r>
              <a:rPr lang="en-US" dirty="0" smtClean="0"/>
              <a:t>B) Analytic challenges</a:t>
            </a:r>
          </a:p>
          <a:p>
            <a:pPr lvl="1"/>
            <a:r>
              <a:rPr lang="en-US" dirty="0" smtClean="0"/>
              <a:t>How do the workings of social-environmental systems affect the prospects for sustainable development?</a:t>
            </a:r>
          </a:p>
          <a:p>
            <a:pPr>
              <a:buNone/>
            </a:pPr>
            <a:r>
              <a:rPr lang="en-US" dirty="0" smtClean="0">
                <a:solidFill>
                  <a:schemeClr val="bg1">
                    <a:lumMod val="65000"/>
                  </a:schemeClr>
                </a:solidFill>
              </a:rPr>
              <a:t>C) Operational challenges</a:t>
            </a:r>
          </a:p>
          <a:p>
            <a:pPr lvl="1"/>
            <a:r>
              <a:rPr lang="en-US" dirty="0" smtClean="0">
                <a:solidFill>
                  <a:schemeClr val="bg1">
                    <a:lumMod val="65000"/>
                  </a:schemeClr>
                </a:solidFill>
              </a:rPr>
              <a:t>What </a:t>
            </a:r>
            <a:r>
              <a:rPr lang="en-US" dirty="0">
                <a:solidFill>
                  <a:schemeClr val="bg1">
                    <a:lumMod val="65000"/>
                  </a:schemeClr>
                </a:solidFill>
              </a:rPr>
              <a:t>kinds of methods, models and data are most needed to help us do sustainability science better? </a:t>
            </a:r>
          </a:p>
          <a:p>
            <a:pPr>
              <a:buNone/>
            </a:pPr>
            <a:r>
              <a:rPr lang="en-US" dirty="0" smtClean="0">
                <a:solidFill>
                  <a:schemeClr val="bg1">
                    <a:lumMod val="65000"/>
                  </a:schemeClr>
                </a:solidFill>
              </a:rPr>
              <a:t>D) Strategic challenges</a:t>
            </a:r>
          </a:p>
          <a:p>
            <a:pPr lvl="1"/>
            <a:r>
              <a:rPr lang="en-US" dirty="0" smtClean="0">
                <a:solidFill>
                  <a:schemeClr val="bg1">
                    <a:lumMod val="65000"/>
                  </a:schemeClr>
                </a:solidFill>
              </a:rPr>
              <a:t>What does sustainability science say about which actions can best promote sustainable development?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rmAutofit fontScale="90000"/>
          </a:bodyPr>
          <a:lstStyle/>
          <a:p>
            <a:r>
              <a:rPr lang="en-US" dirty="0" smtClean="0"/>
              <a:t>B) Analytic: How do the workings of SES affect ‘</a:t>
            </a:r>
            <a:r>
              <a:rPr lang="en-US" i="1" dirty="0" smtClean="0"/>
              <a:t>inclusive human well-being’?</a:t>
            </a:r>
            <a:endParaRPr lang="en-US" i="1" dirty="0"/>
          </a:p>
        </p:txBody>
      </p:sp>
      <p:pic>
        <p:nvPicPr>
          <p:cNvPr id="4" name="Content Placeholder 3"/>
          <p:cNvPicPr>
            <a:picLocks noGrp="1" noChangeAspect="1" noChangeArrowheads="1"/>
          </p:cNvPicPr>
          <p:nvPr>
            <p:ph idx="1"/>
          </p:nvPr>
        </p:nvPicPr>
        <p:blipFill>
          <a:blip r:embed="rId3" cstate="print"/>
          <a:srcRect t="9184" b="20068"/>
          <a:stretch>
            <a:fillRect/>
          </a:stretch>
        </p:blipFill>
        <p:spPr bwMode="auto">
          <a:xfrm>
            <a:off x="533400" y="1752600"/>
            <a:ext cx="8319092" cy="4416367"/>
          </a:xfrm>
          <a:prstGeom prst="rect">
            <a:avLst/>
          </a:prstGeom>
          <a:noFill/>
          <a:ln w="9525">
            <a:noFill/>
            <a:miter lim="800000"/>
            <a:headEnd/>
            <a:tailEnd/>
          </a:ln>
        </p:spPr>
      </p:pic>
      <p:sp>
        <p:nvSpPr>
          <p:cNvPr id="3" name="TextBox 2"/>
          <p:cNvSpPr txBox="1"/>
          <p:nvPr/>
        </p:nvSpPr>
        <p:spPr>
          <a:xfrm>
            <a:off x="5334000" y="6324600"/>
            <a:ext cx="3505200" cy="369332"/>
          </a:xfrm>
          <a:prstGeom prst="rect">
            <a:avLst/>
          </a:prstGeom>
          <a:noFill/>
        </p:spPr>
        <p:txBody>
          <a:bodyPr wrap="square" rtlCol="0">
            <a:spAutoFit/>
          </a:bodyPr>
          <a:lstStyle/>
          <a:p>
            <a:pPr algn="r"/>
            <a:r>
              <a:rPr lang="en-US" dirty="0" smtClean="0"/>
              <a:t>(IGBP, IHDP, Future Earth,  etc.)</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Focus on the </a:t>
            </a:r>
            <a:r>
              <a:rPr lang="en-US" b="1" i="1" dirty="0"/>
              <a:t>determinants</a:t>
            </a:r>
            <a:r>
              <a:rPr lang="en-US" dirty="0"/>
              <a:t> </a:t>
            </a:r>
            <a:r>
              <a:rPr lang="en-US" dirty="0" smtClean="0"/>
              <a:t/>
            </a:r>
            <a:br>
              <a:rPr lang="en-US" dirty="0" smtClean="0"/>
            </a:br>
            <a:r>
              <a:rPr lang="en-US" dirty="0" smtClean="0"/>
              <a:t>of Inclusive Human Well-being?</a:t>
            </a:r>
            <a:endParaRPr lang="en-US" dirty="0"/>
          </a:p>
        </p:txBody>
      </p:sp>
      <p:sp>
        <p:nvSpPr>
          <p:cNvPr id="6" name="Content Placeholder 5"/>
          <p:cNvSpPr>
            <a:spLocks noGrp="1"/>
          </p:cNvSpPr>
          <p:nvPr>
            <p:ph idx="1"/>
          </p:nvPr>
        </p:nvSpPr>
        <p:spPr>
          <a:xfrm>
            <a:off x="228600" y="1600203"/>
            <a:ext cx="8763000" cy="4525963"/>
          </a:xfrm>
        </p:spPr>
        <p:txBody>
          <a:bodyPr>
            <a:normAutofit fontScale="92500" lnSpcReduction="10000"/>
          </a:bodyPr>
          <a:lstStyle/>
          <a:p>
            <a:r>
              <a:rPr lang="en-US" dirty="0" smtClean="0"/>
              <a:t>A family tree example: What do we need to pass on to the next generation to provide it with an opportunity equal to that given us from which it can shape its own version of inclusive well-being?</a:t>
            </a:r>
          </a:p>
          <a:p>
            <a:pPr lvl="1"/>
            <a:r>
              <a:rPr lang="en-US" dirty="0" smtClean="0"/>
              <a:t>Not flows (e.g. consumption) but stocks (e.g. assets)</a:t>
            </a:r>
          </a:p>
          <a:p>
            <a:r>
              <a:rPr lang="en-US" dirty="0" smtClean="0"/>
              <a:t>Which assets?  </a:t>
            </a:r>
          </a:p>
          <a:p>
            <a:pPr lvl="1"/>
            <a:r>
              <a:rPr lang="en-US" dirty="0" smtClean="0"/>
              <a:t>Those that form the “productive base” from which the family’s well-being flows</a:t>
            </a:r>
            <a:r>
              <a:rPr lang="en-US" dirty="0"/>
              <a:t> </a:t>
            </a:r>
            <a:r>
              <a:rPr lang="en-US" dirty="0" smtClean="0"/>
              <a:t>(house, health, education, etc.)</a:t>
            </a:r>
          </a:p>
          <a:p>
            <a:pPr lvl="1"/>
            <a:endParaRPr lang="en-US" dirty="0" smtClean="0"/>
          </a:p>
          <a:p>
            <a:pPr marL="914117" lvl="2" indent="0" algn="r">
              <a:buNone/>
            </a:pPr>
            <a:r>
              <a:rPr lang="en-US" dirty="0"/>
              <a:t>(Eakins, Hamilton, </a:t>
            </a:r>
            <a:r>
              <a:rPr lang="en-US" dirty="0" err="1"/>
              <a:t>Goran-Maler</a:t>
            </a:r>
            <a:r>
              <a:rPr lang="en-US" dirty="0"/>
              <a:t>, Dasgupta, Arrow, WB et al.)</a:t>
            </a:r>
          </a:p>
          <a:p>
            <a:pPr lvl="1"/>
            <a:endParaRPr lang="en-US" dirty="0" smtClean="0"/>
          </a:p>
          <a:p>
            <a:pPr marL="457059" lvl="1" indent="0">
              <a:buNone/>
            </a:pPr>
            <a:endParaRPr lang="en-US" dirty="0"/>
          </a:p>
        </p:txBody>
      </p:sp>
    </p:spTree>
    <p:extLst>
      <p:ext uri="{BB962C8B-B14F-4D97-AF65-F5344CB8AC3E}">
        <p14:creationId xmlns:p14="http://schemas.microsoft.com/office/powerpoint/2010/main" val="209862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rmAutofit fontScale="90000"/>
          </a:bodyPr>
          <a:lstStyle/>
          <a:p>
            <a:r>
              <a:rPr lang="en-US" dirty="0" smtClean="0"/>
              <a:t>“Productive assets” for a</a:t>
            </a:r>
            <a:br>
              <a:rPr lang="en-US" dirty="0" smtClean="0"/>
            </a:br>
            <a:r>
              <a:rPr lang="en-US" dirty="0" smtClean="0"/>
              <a:t>New England Fisher Family</a:t>
            </a:r>
            <a:endParaRPr lang="en-US" dirty="0"/>
          </a:p>
        </p:txBody>
      </p:sp>
      <p:sp>
        <p:nvSpPr>
          <p:cNvPr id="3" name="Slide Number Placeholder 2"/>
          <p:cNvSpPr>
            <a:spLocks noGrp="1"/>
          </p:cNvSpPr>
          <p:nvPr>
            <p:ph type="sldNum" sz="quarter" idx="12"/>
          </p:nvPr>
        </p:nvSpPr>
        <p:spPr/>
        <p:txBody>
          <a:bodyPr/>
          <a:lstStyle/>
          <a:p>
            <a:fld id="{75BBBB68-E7B5-4D80-A669-A4BA39D13887}" type="slidenum">
              <a:rPr lang="en-US" smtClean="0">
                <a:solidFill>
                  <a:prstClr val="black">
                    <a:tint val="75000"/>
                  </a:prstClr>
                </a:solidFill>
              </a:rPr>
              <a:pPr/>
              <a:t>23</a:t>
            </a:fld>
            <a:endParaRPr lang="en-US">
              <a:solidFill>
                <a:prstClr val="black">
                  <a:tint val="75000"/>
                </a:prstClr>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185"/>
          <a:stretch/>
        </p:blipFill>
        <p:spPr>
          <a:xfrm>
            <a:off x="838200" y="1905000"/>
            <a:ext cx="4848718" cy="3409528"/>
          </a:xfrm>
          <a:prstGeom prst="rect">
            <a:avLst/>
          </a:prstGeom>
        </p:spPr>
      </p:pic>
      <p:sp>
        <p:nvSpPr>
          <p:cNvPr id="6" name="TextBox 5"/>
          <p:cNvSpPr txBox="1"/>
          <p:nvPr/>
        </p:nvSpPr>
        <p:spPr>
          <a:xfrm>
            <a:off x="5943600" y="2057400"/>
            <a:ext cx="3124200" cy="3108543"/>
          </a:xfrm>
          <a:prstGeom prst="rect">
            <a:avLst/>
          </a:prstGeom>
          <a:noFill/>
        </p:spPr>
        <p:txBody>
          <a:bodyPr wrap="square" rtlCol="0">
            <a:spAutoFit/>
          </a:bodyPr>
          <a:lstStyle/>
          <a:p>
            <a:pPr algn="ctr"/>
            <a:r>
              <a:rPr lang="en-US" sz="2800" b="1" dirty="0" smtClean="0"/>
              <a:t>“Productive Base”</a:t>
            </a:r>
          </a:p>
          <a:p>
            <a:pPr algn="ctr"/>
            <a:endParaRPr lang="en-US" sz="2800" b="1" dirty="0" smtClean="0"/>
          </a:p>
          <a:p>
            <a:r>
              <a:rPr lang="en-US" sz="2800" dirty="0" smtClean="0"/>
              <a:t>Natural capital</a:t>
            </a:r>
          </a:p>
          <a:p>
            <a:r>
              <a:rPr lang="en-US" sz="2800" dirty="0" smtClean="0"/>
              <a:t>Human capital</a:t>
            </a:r>
          </a:p>
          <a:p>
            <a:r>
              <a:rPr lang="en-US" sz="2800" dirty="0" smtClean="0"/>
              <a:t>Manufactured cap</a:t>
            </a:r>
          </a:p>
          <a:p>
            <a:r>
              <a:rPr lang="en-US" sz="2800" dirty="0" smtClean="0"/>
              <a:t>Social capital</a:t>
            </a:r>
          </a:p>
          <a:p>
            <a:r>
              <a:rPr lang="en-US" sz="2800" dirty="0" smtClean="0"/>
              <a:t>Knowledge capital</a:t>
            </a:r>
            <a:endParaRPr lang="en-US" sz="2400" dirty="0"/>
          </a:p>
        </p:txBody>
      </p:sp>
      <p:sp>
        <p:nvSpPr>
          <p:cNvPr id="5" name="TextBox 4"/>
          <p:cNvSpPr txBox="1"/>
          <p:nvPr/>
        </p:nvSpPr>
        <p:spPr>
          <a:xfrm>
            <a:off x="2819400" y="6096000"/>
            <a:ext cx="6019800" cy="369332"/>
          </a:xfrm>
          <a:prstGeom prst="rect">
            <a:avLst/>
          </a:prstGeom>
          <a:noFill/>
        </p:spPr>
        <p:txBody>
          <a:bodyPr wrap="square" rtlCol="0">
            <a:spAutoFit/>
          </a:bodyPr>
          <a:lstStyle/>
          <a:p>
            <a:pPr marL="0" lvl="2" algn="r"/>
            <a:r>
              <a:rPr lang="en-US" dirty="0"/>
              <a:t>(Eakins, Hamilton, </a:t>
            </a:r>
            <a:r>
              <a:rPr lang="en-US" dirty="0" err="1"/>
              <a:t>Goran-Maler</a:t>
            </a:r>
            <a:r>
              <a:rPr lang="en-US" dirty="0"/>
              <a:t>, Dasgupta, Arrow, WB et al</a:t>
            </a:r>
            <a:r>
              <a:rPr lang="en-US" dirty="0" smtClean="0"/>
              <a:t>.)</a:t>
            </a:r>
            <a:endParaRPr lang="en-US" dirty="0"/>
          </a:p>
        </p:txBody>
      </p:sp>
    </p:spTree>
    <p:extLst>
      <p:ext uri="{BB962C8B-B14F-4D97-AF65-F5344CB8AC3E}">
        <p14:creationId xmlns:p14="http://schemas.microsoft.com/office/powerpoint/2010/main" val="340150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066800"/>
          </a:xfrm>
        </p:spPr>
        <p:txBody>
          <a:bodyPr>
            <a:normAutofit fontScale="90000"/>
          </a:bodyPr>
          <a:lstStyle/>
          <a:p>
            <a:r>
              <a:rPr lang="en-US" dirty="0" smtClean="0"/>
              <a:t>Determinants of Inclusive well-being</a:t>
            </a:r>
            <a:br>
              <a:rPr lang="en-US" dirty="0" smtClean="0"/>
            </a:br>
            <a:r>
              <a:rPr lang="en-US" sz="3100" dirty="0" smtClean="0"/>
              <a:t>(And tribes of sustainability scientists that study them)</a:t>
            </a:r>
            <a:endParaRPr lang="en-US" sz="49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93891468"/>
              </p:ext>
            </p:extLst>
          </p:nvPr>
        </p:nvGraphicFramePr>
        <p:xfrm>
          <a:off x="457200" y="1295400"/>
          <a:ext cx="8229600" cy="4968240"/>
        </p:xfrm>
        <a:graphic>
          <a:graphicData uri="http://schemas.openxmlformats.org/drawingml/2006/table">
            <a:tbl>
              <a:tblPr firstRow="1" bandRow="1">
                <a:tableStyleId>{5C22544A-7EE6-4342-B048-85BDC9FD1C3A}</a:tableStyleId>
              </a:tblPr>
              <a:tblGrid>
                <a:gridCol w="1524000"/>
                <a:gridCol w="3276600"/>
                <a:gridCol w="3429000"/>
              </a:tblGrid>
              <a:tr h="681915">
                <a:tc>
                  <a:txBody>
                    <a:bodyPr/>
                    <a:lstStyle/>
                    <a:p>
                      <a:r>
                        <a:rPr lang="en-US" dirty="0" smtClean="0"/>
                        <a:t>Determinant</a:t>
                      </a:r>
                      <a:r>
                        <a:rPr lang="en-US" baseline="0" dirty="0" smtClean="0"/>
                        <a:t> </a:t>
                      </a:r>
                      <a:r>
                        <a:rPr lang="en-US" dirty="0" smtClean="0"/>
                        <a:t>cluster</a:t>
                      </a:r>
                      <a:endParaRPr lang="en-US" dirty="0"/>
                    </a:p>
                  </a:txBody>
                  <a:tcPr/>
                </a:tc>
                <a:tc>
                  <a:txBody>
                    <a:bodyPr/>
                    <a:lstStyle/>
                    <a:p>
                      <a:r>
                        <a:rPr lang="en-US" dirty="0" smtClean="0"/>
                        <a:t>Includes… </a:t>
                      </a:r>
                    </a:p>
                    <a:p>
                      <a:r>
                        <a:rPr lang="en-US" dirty="0" smtClean="0"/>
                        <a:t>“state</a:t>
                      </a:r>
                      <a:r>
                        <a:rPr lang="en-US" baseline="0" dirty="0" smtClean="0"/>
                        <a:t> variables” related to</a:t>
                      </a:r>
                      <a:r>
                        <a:rPr lang="en-US" dirty="0" smtClean="0"/>
                        <a:t>….</a:t>
                      </a:r>
                      <a:endParaRPr lang="en-US" dirty="0"/>
                    </a:p>
                  </a:txBody>
                  <a:tcPr/>
                </a:tc>
                <a:tc>
                  <a:txBody>
                    <a:bodyPr/>
                    <a:lstStyle/>
                    <a:p>
                      <a:r>
                        <a:rPr lang="en-US" dirty="0" smtClean="0"/>
                        <a:t>Studied</a:t>
                      </a:r>
                      <a:r>
                        <a:rPr lang="en-US" baseline="0" dirty="0" smtClean="0"/>
                        <a:t> by scholars of </a:t>
                      </a:r>
                    </a:p>
                    <a:p>
                      <a:r>
                        <a:rPr lang="en-US" baseline="0" dirty="0" smtClean="0"/>
                        <a:t>                          Geography and…</a:t>
                      </a:r>
                    </a:p>
                  </a:txBody>
                  <a:tcPr/>
                </a:tc>
              </a:tr>
              <a:tr h="974165">
                <a:tc>
                  <a:txBody>
                    <a:bodyPr/>
                    <a:lstStyle/>
                    <a:p>
                      <a:r>
                        <a:rPr lang="en-US" dirty="0" smtClean="0"/>
                        <a:t>Natural capital</a:t>
                      </a:r>
                      <a:endParaRPr lang="en-US" dirty="0"/>
                    </a:p>
                  </a:txBody>
                  <a:tcPr/>
                </a:tc>
                <a:tc>
                  <a:txBody>
                    <a:bodyPr/>
                    <a:lstStyle/>
                    <a:p>
                      <a:r>
                        <a:rPr lang="en-US" dirty="0" smtClean="0"/>
                        <a:t>Environmental system, its ecology, climate,</a:t>
                      </a:r>
                      <a:r>
                        <a:rPr lang="en-US" baseline="0" dirty="0" smtClean="0"/>
                        <a:t> soils, biodiversity, minerals, etc.</a:t>
                      </a:r>
                      <a:endParaRPr lang="en-US" dirty="0"/>
                    </a:p>
                  </a:txBody>
                  <a:tcPr/>
                </a:tc>
                <a:tc>
                  <a:txBody>
                    <a:bodyPr/>
                    <a:lstStyle/>
                    <a:p>
                      <a:r>
                        <a:rPr lang="en-US" dirty="0" smtClean="0"/>
                        <a:t>Earth systems</a:t>
                      </a:r>
                      <a:r>
                        <a:rPr lang="en-US" baseline="0" dirty="0" smtClean="0"/>
                        <a:t> science, conservation biology, ecosystem services, ecological economics</a:t>
                      </a:r>
                      <a:endParaRPr lang="en-US" dirty="0"/>
                    </a:p>
                  </a:txBody>
                  <a:tcPr/>
                </a:tc>
              </a:tr>
              <a:tr h="974165">
                <a:tc>
                  <a:txBody>
                    <a:bodyPr/>
                    <a:lstStyle/>
                    <a:p>
                      <a:r>
                        <a:rPr lang="en-US" dirty="0" smtClean="0"/>
                        <a:t>Manufactured capital </a:t>
                      </a:r>
                      <a:endParaRPr lang="en-US" dirty="0"/>
                    </a:p>
                  </a:txBody>
                  <a:tcPr/>
                </a:tc>
                <a:tc>
                  <a:txBody>
                    <a:bodyPr/>
                    <a:lstStyle/>
                    <a:p>
                      <a:r>
                        <a:rPr lang="en-US" dirty="0" smtClean="0"/>
                        <a:t>Industrial system:</a:t>
                      </a:r>
                      <a:r>
                        <a:rPr lang="en-US" baseline="0" dirty="0" smtClean="0"/>
                        <a:t> factories, roads, cities, infrastructure for energy, telecom,  etc.</a:t>
                      </a:r>
                      <a:endParaRPr lang="en-US" dirty="0"/>
                    </a:p>
                  </a:txBody>
                  <a:tcPr/>
                </a:tc>
                <a:tc>
                  <a:txBody>
                    <a:bodyPr/>
                    <a:lstStyle/>
                    <a:p>
                      <a:r>
                        <a:rPr lang="en-US" dirty="0" smtClean="0"/>
                        <a:t>Industrial ecology, green design,  pollution control; sustainability</a:t>
                      </a:r>
                      <a:r>
                        <a:rPr lang="en-US" baseline="0" dirty="0" smtClean="0"/>
                        <a:t> engineering</a:t>
                      </a:r>
                      <a:endParaRPr lang="en-US" dirty="0"/>
                    </a:p>
                  </a:txBody>
                  <a:tcPr/>
                </a:tc>
              </a:tr>
              <a:tr h="681915">
                <a:tc>
                  <a:txBody>
                    <a:bodyPr/>
                    <a:lstStyle/>
                    <a:p>
                      <a:r>
                        <a:rPr lang="en-US" dirty="0" smtClean="0"/>
                        <a:t>Human capital</a:t>
                      </a:r>
                      <a:endParaRPr lang="en-US" dirty="0"/>
                    </a:p>
                  </a:txBody>
                  <a:tcPr/>
                </a:tc>
                <a:tc>
                  <a:txBody>
                    <a:bodyPr/>
                    <a:lstStyle/>
                    <a:p>
                      <a:r>
                        <a:rPr lang="en-US" dirty="0" smtClean="0"/>
                        <a:t>Individuals:</a:t>
                      </a:r>
                      <a:r>
                        <a:rPr lang="en-US" baseline="0" dirty="0" smtClean="0"/>
                        <a:t> number/distribution,   health, education, networks</a:t>
                      </a:r>
                      <a:endParaRPr lang="en-US" dirty="0"/>
                    </a:p>
                  </a:txBody>
                  <a:tcPr/>
                </a:tc>
                <a:tc>
                  <a:txBody>
                    <a:bodyPr/>
                    <a:lstStyle/>
                    <a:p>
                      <a:r>
                        <a:rPr lang="en-US" dirty="0" smtClean="0"/>
                        <a:t>Demography, consumption</a:t>
                      </a:r>
                      <a:r>
                        <a:rPr lang="en-US" baseline="0" dirty="0" smtClean="0"/>
                        <a:t> </a:t>
                      </a:r>
                      <a:r>
                        <a:rPr lang="en-US" dirty="0" smtClean="0"/>
                        <a:t>behavior,</a:t>
                      </a:r>
                      <a:r>
                        <a:rPr lang="en-US" baseline="0" dirty="0" smtClean="0"/>
                        <a:t> environmental health</a:t>
                      </a:r>
                      <a:endParaRPr lang="en-US" dirty="0"/>
                    </a:p>
                  </a:txBody>
                  <a:tcPr/>
                </a:tc>
              </a:tr>
              <a:tr h="974165">
                <a:tc>
                  <a:txBody>
                    <a:bodyPr/>
                    <a:lstStyle/>
                    <a:p>
                      <a:r>
                        <a:rPr lang="en-US" dirty="0" smtClean="0"/>
                        <a:t>Social    capital</a:t>
                      </a:r>
                      <a:endParaRPr lang="en-US" dirty="0"/>
                    </a:p>
                  </a:txBody>
                  <a:tcPr/>
                </a:tc>
                <a:tc>
                  <a:txBody>
                    <a:bodyPr/>
                    <a:lstStyle/>
                    <a:p>
                      <a:r>
                        <a:rPr lang="en-US" dirty="0" smtClean="0"/>
                        <a:t>Arrangements</a:t>
                      </a:r>
                      <a:r>
                        <a:rPr lang="en-US" baseline="0" dirty="0" smtClean="0"/>
                        <a:t> (economic, political, cultural) governing interactions (rules, norms, trust)</a:t>
                      </a:r>
                      <a:endParaRPr lang="en-US" dirty="0"/>
                    </a:p>
                  </a:txBody>
                  <a:tcPr/>
                </a:tc>
                <a:tc>
                  <a:txBody>
                    <a:bodyPr/>
                    <a:lstStyle/>
                    <a:p>
                      <a:r>
                        <a:rPr lang="en-US" baseline="0" dirty="0" smtClean="0"/>
                        <a:t>Political economy, i</a:t>
                      </a:r>
                      <a:r>
                        <a:rPr lang="en-US" dirty="0" smtClean="0"/>
                        <a:t>nstitutions,</a:t>
                      </a:r>
                      <a:r>
                        <a:rPr lang="en-US" baseline="0" dirty="0" smtClean="0"/>
                        <a:t> policy science, managing the commons, governance, sociology</a:t>
                      </a:r>
                      <a:endParaRPr lang="en-US" dirty="0"/>
                    </a:p>
                  </a:txBody>
                  <a:tcPr/>
                </a:tc>
              </a:tr>
              <a:tr h="681915">
                <a:tc>
                  <a:txBody>
                    <a:bodyPr/>
                    <a:lstStyle/>
                    <a:p>
                      <a:r>
                        <a:rPr lang="en-US" dirty="0" smtClean="0"/>
                        <a:t>Knowledge capital</a:t>
                      </a:r>
                      <a:endParaRPr lang="en-US" dirty="0"/>
                    </a:p>
                  </a:txBody>
                  <a:tcPr/>
                </a:tc>
                <a:tc>
                  <a:txBody>
                    <a:bodyPr/>
                    <a:lstStyle/>
                    <a:p>
                      <a:r>
                        <a:rPr lang="en-US" dirty="0" smtClean="0"/>
                        <a:t>Scientific findings, </a:t>
                      </a:r>
                      <a:r>
                        <a:rPr lang="en-US" baseline="0" dirty="0" smtClean="0"/>
                        <a:t>technology, </a:t>
                      </a:r>
                      <a:r>
                        <a:rPr lang="en-US" dirty="0" smtClean="0"/>
                        <a:t>practical skills</a:t>
                      </a:r>
                      <a:r>
                        <a:rPr lang="en-US" baseline="0" dirty="0" smtClean="0"/>
                        <a:t> and expertise</a:t>
                      </a:r>
                      <a:endParaRPr lang="en-US" dirty="0"/>
                    </a:p>
                  </a:txBody>
                  <a:tcPr/>
                </a:tc>
                <a:tc>
                  <a:txBody>
                    <a:bodyPr/>
                    <a:lstStyle/>
                    <a:p>
                      <a:r>
                        <a:rPr lang="en-US" dirty="0" smtClean="0"/>
                        <a:t>Research policy, innovation, STS, boundary work, social learning… </a:t>
                      </a:r>
                      <a:endParaRPr lang="en-US" dirty="0"/>
                    </a:p>
                  </a:txBody>
                  <a:tcPr/>
                </a:tc>
              </a:tr>
            </a:tbl>
          </a:graphicData>
        </a:graphic>
      </p:graphicFrame>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1043608" y="1295400"/>
            <a:ext cx="5029200" cy="5257800"/>
            <a:chOff x="228600" y="1066800"/>
            <a:chExt cx="5029200" cy="5257800"/>
          </a:xfrm>
        </p:grpSpPr>
        <p:cxnSp>
          <p:nvCxnSpPr>
            <p:cNvPr id="34" name="Straight Arrow Connector 33"/>
            <p:cNvCxnSpPr/>
            <p:nvPr/>
          </p:nvCxnSpPr>
          <p:spPr>
            <a:xfrm>
              <a:off x="2743200" y="1752600"/>
              <a:ext cx="0" cy="3429000"/>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685800" y="5181600"/>
              <a:ext cx="4114800" cy="11430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prstClr val="black"/>
                  </a:solidFill>
                </a:rPr>
                <a:t>Productive Base </a:t>
              </a:r>
              <a:r>
                <a:rPr lang="en-US" sz="2400" dirty="0" smtClean="0">
                  <a:solidFill>
                    <a:prstClr val="black"/>
                  </a:solidFill>
                </a:rPr>
                <a:t>(assets/</a:t>
              </a:r>
              <a:r>
                <a:rPr lang="en-US" sz="2400" i="1" dirty="0" smtClean="0">
                  <a:solidFill>
                    <a:prstClr val="black"/>
                  </a:solidFill>
                </a:rPr>
                <a:t>means</a:t>
              </a:r>
              <a:r>
                <a:rPr lang="en-US" sz="2400" dirty="0" smtClean="0">
                  <a:solidFill>
                    <a:prstClr val="black"/>
                  </a:solidFill>
                </a:rPr>
                <a:t>) </a:t>
              </a:r>
              <a:endParaRPr lang="en-US" sz="3200" dirty="0">
                <a:solidFill>
                  <a:prstClr val="black"/>
                </a:solidFill>
              </a:endParaRPr>
            </a:p>
          </p:txBody>
        </p:sp>
        <p:grpSp>
          <p:nvGrpSpPr>
            <p:cNvPr id="2" name="Group 8"/>
            <p:cNvGrpSpPr/>
            <p:nvPr/>
          </p:nvGrpSpPr>
          <p:grpSpPr>
            <a:xfrm>
              <a:off x="838200" y="1066800"/>
              <a:ext cx="4114800" cy="685800"/>
              <a:chOff x="2590800" y="0"/>
              <a:chExt cx="4114800" cy="718457"/>
            </a:xfrm>
          </p:grpSpPr>
          <p:sp>
            <p:nvSpPr>
              <p:cNvPr id="5" name="Oval 4"/>
              <p:cNvSpPr/>
              <p:nvPr/>
            </p:nvSpPr>
            <p:spPr>
              <a:xfrm>
                <a:off x="2590800" y="0"/>
                <a:ext cx="4114800" cy="71845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dirty="0">
                  <a:solidFill>
                    <a:prstClr val="black"/>
                  </a:solidFill>
                </a:endParaRPr>
              </a:p>
            </p:txBody>
          </p:sp>
          <p:sp>
            <p:nvSpPr>
              <p:cNvPr id="7" name="TextBox 6"/>
              <p:cNvSpPr txBox="1"/>
              <p:nvPr/>
            </p:nvSpPr>
            <p:spPr>
              <a:xfrm>
                <a:off x="2819400" y="0"/>
                <a:ext cx="3429000" cy="612621"/>
              </a:xfrm>
              <a:prstGeom prst="rect">
                <a:avLst/>
              </a:prstGeom>
              <a:noFill/>
            </p:spPr>
            <p:txBody>
              <a:bodyPr wrap="square" rtlCol="0">
                <a:spAutoFit/>
              </a:bodyPr>
              <a:lstStyle/>
              <a:p>
                <a:pPr algn="ctr"/>
                <a:r>
                  <a:rPr lang="en-US" sz="3200" dirty="0">
                    <a:solidFill>
                      <a:prstClr val="black"/>
                    </a:solidFill>
                  </a:rPr>
                  <a:t>Goals of </a:t>
                </a:r>
                <a:r>
                  <a:rPr lang="en-US" sz="3200" dirty="0" smtClean="0">
                    <a:solidFill>
                      <a:prstClr val="black"/>
                    </a:solidFill>
                  </a:rPr>
                  <a:t>SD </a:t>
                </a:r>
                <a:r>
                  <a:rPr lang="en-US" sz="2400" i="1" dirty="0" smtClean="0">
                    <a:solidFill>
                      <a:prstClr val="black"/>
                    </a:solidFill>
                  </a:rPr>
                  <a:t>(ends)</a:t>
                </a:r>
                <a:endParaRPr lang="en-US" sz="3200" i="1" dirty="0">
                  <a:solidFill>
                    <a:prstClr val="black"/>
                  </a:solidFill>
                </a:endParaRPr>
              </a:p>
            </p:txBody>
          </p:sp>
        </p:grpSp>
        <p:sp>
          <p:nvSpPr>
            <p:cNvPr id="10" name="Rectangle 9"/>
            <p:cNvSpPr/>
            <p:nvPr/>
          </p:nvSpPr>
          <p:spPr>
            <a:xfrm>
              <a:off x="685800" y="1981200"/>
              <a:ext cx="4343400"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prstClr val="black"/>
                  </a:solidFill>
                </a:rPr>
                <a:t>Consumption </a:t>
              </a:r>
              <a:r>
                <a:rPr lang="en-US" sz="3200" dirty="0" smtClean="0">
                  <a:solidFill>
                    <a:prstClr val="black"/>
                  </a:solidFill>
                </a:rPr>
                <a:t>Processes</a:t>
              </a:r>
              <a:endParaRPr lang="en-US" sz="3200" dirty="0">
                <a:solidFill>
                  <a:prstClr val="black"/>
                </a:solidFill>
              </a:endParaRPr>
            </a:p>
          </p:txBody>
        </p:sp>
        <p:sp>
          <p:nvSpPr>
            <p:cNvPr id="11" name="Rectangle 10"/>
            <p:cNvSpPr/>
            <p:nvPr/>
          </p:nvSpPr>
          <p:spPr>
            <a:xfrm>
              <a:off x="609600" y="4114800"/>
              <a:ext cx="4648200"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prstClr val="black"/>
                  </a:solidFill>
                </a:rPr>
                <a:t>Production </a:t>
              </a:r>
              <a:r>
                <a:rPr lang="en-US" sz="3200" dirty="0" smtClean="0">
                  <a:solidFill>
                    <a:prstClr val="black"/>
                  </a:solidFill>
                </a:rPr>
                <a:t>Processes</a:t>
              </a:r>
              <a:endParaRPr lang="en-US" sz="3200" dirty="0">
                <a:solidFill>
                  <a:prstClr val="black"/>
                </a:solidFill>
              </a:endParaRPr>
            </a:p>
          </p:txBody>
        </p:sp>
        <p:grpSp>
          <p:nvGrpSpPr>
            <p:cNvPr id="3" name="Group 13"/>
            <p:cNvGrpSpPr/>
            <p:nvPr/>
          </p:nvGrpSpPr>
          <p:grpSpPr>
            <a:xfrm>
              <a:off x="1143000" y="3048000"/>
              <a:ext cx="3505200" cy="914400"/>
              <a:chOff x="2819400" y="3124200"/>
              <a:chExt cx="3505200" cy="914400"/>
            </a:xfrm>
          </p:grpSpPr>
          <p:sp>
            <p:nvSpPr>
              <p:cNvPr id="12" name="Oval 11"/>
              <p:cNvSpPr/>
              <p:nvPr/>
            </p:nvSpPr>
            <p:spPr>
              <a:xfrm>
                <a:off x="2819400" y="3124200"/>
                <a:ext cx="3505200" cy="914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prstClr val="black"/>
                  </a:solidFill>
                </a:endParaRPr>
              </a:p>
            </p:txBody>
          </p:sp>
          <p:sp>
            <p:nvSpPr>
              <p:cNvPr id="13" name="TextBox 12"/>
              <p:cNvSpPr txBox="1"/>
              <p:nvPr/>
            </p:nvSpPr>
            <p:spPr>
              <a:xfrm>
                <a:off x="2971800" y="3301425"/>
                <a:ext cx="3200400" cy="584775"/>
              </a:xfrm>
              <a:prstGeom prst="rect">
                <a:avLst/>
              </a:prstGeom>
              <a:noFill/>
            </p:spPr>
            <p:txBody>
              <a:bodyPr wrap="square" rtlCol="0">
                <a:spAutoFit/>
              </a:bodyPr>
              <a:lstStyle/>
              <a:p>
                <a:pPr algn="ctr"/>
                <a:r>
                  <a:rPr lang="en-US" sz="3200" dirty="0">
                    <a:solidFill>
                      <a:prstClr val="black"/>
                    </a:solidFill>
                  </a:rPr>
                  <a:t>Goods &amp; Services</a:t>
                </a:r>
              </a:p>
            </p:txBody>
          </p:sp>
        </p:grpSp>
        <p:cxnSp>
          <p:nvCxnSpPr>
            <p:cNvPr id="18" name="Straight Arrow Connector 17"/>
            <p:cNvCxnSpPr/>
            <p:nvPr/>
          </p:nvCxnSpPr>
          <p:spPr>
            <a:xfrm>
              <a:off x="228600" y="1371600"/>
              <a:ext cx="0" cy="4343400"/>
            </a:xfrm>
            <a:prstGeom prst="straightConnector1">
              <a:avLst/>
            </a:prstGeom>
            <a:ln w="285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flipH="1">
              <a:off x="228600" y="1371600"/>
              <a:ext cx="533400" cy="0"/>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28600" y="5715000"/>
              <a:ext cx="457200" cy="0"/>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28600" y="3505200"/>
              <a:ext cx="838200" cy="0"/>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228600" y="2514600"/>
              <a:ext cx="457200" cy="0"/>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28600" y="4572000"/>
              <a:ext cx="381000" cy="0"/>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1" name="Down Arrow Callout 20"/>
          <p:cNvSpPr/>
          <p:nvPr/>
        </p:nvSpPr>
        <p:spPr>
          <a:xfrm rot="16200000">
            <a:off x="-2020551" y="3279440"/>
            <a:ext cx="5157936" cy="901824"/>
          </a:xfrm>
          <a:prstGeom prst="downArrowCallout">
            <a:avLst/>
          </a:prstGeom>
        </p:spPr>
        <p:style>
          <a:lnRef idx="2">
            <a:schemeClr val="accent2"/>
          </a:lnRef>
          <a:fillRef idx="1">
            <a:schemeClr val="lt1"/>
          </a:fillRef>
          <a:effectRef idx="0">
            <a:schemeClr val="accent2"/>
          </a:effectRef>
          <a:fontRef idx="minor">
            <a:schemeClr val="dk1"/>
          </a:fontRef>
        </p:style>
        <p:txBody>
          <a:bodyPr vert="horz" rtlCol="0" anchor="ctr"/>
          <a:lstStyle/>
          <a:p>
            <a:pPr algn="ctr"/>
            <a:r>
              <a:rPr lang="en-US" sz="3200" dirty="0" smtClean="0">
                <a:solidFill>
                  <a:prstClr val="black"/>
                </a:solidFill>
              </a:rPr>
              <a:t>Agents of Action </a:t>
            </a:r>
            <a:r>
              <a:rPr lang="en-US" sz="3200" i="1" dirty="0" smtClean="0">
                <a:solidFill>
                  <a:prstClr val="black"/>
                </a:solidFill>
              </a:rPr>
              <a:t>(agitators)</a:t>
            </a:r>
            <a:endParaRPr lang="en-US" sz="3200" i="1" dirty="0">
              <a:solidFill>
                <a:prstClr val="black"/>
              </a:solidFill>
            </a:endParaRPr>
          </a:p>
        </p:txBody>
      </p:sp>
      <p:sp>
        <p:nvSpPr>
          <p:cNvPr id="28" name="TextBox 27"/>
          <p:cNvSpPr txBox="1"/>
          <p:nvPr/>
        </p:nvSpPr>
        <p:spPr>
          <a:xfrm>
            <a:off x="6036160" y="1168876"/>
            <a:ext cx="3107840" cy="1107996"/>
          </a:xfrm>
          <a:prstGeom prst="rect">
            <a:avLst/>
          </a:prstGeom>
          <a:noFill/>
        </p:spPr>
        <p:txBody>
          <a:bodyPr wrap="square" rtlCol="0">
            <a:spAutoFit/>
          </a:bodyPr>
          <a:lstStyle/>
          <a:p>
            <a:r>
              <a:rPr lang="en-US" sz="2200" i="1" dirty="0" smtClean="0">
                <a:solidFill>
                  <a:prstClr val="black"/>
                </a:solidFill>
              </a:rPr>
              <a:t>*material </a:t>
            </a:r>
            <a:r>
              <a:rPr lang="en-US" sz="2200" b="1" i="1" dirty="0">
                <a:solidFill>
                  <a:prstClr val="black"/>
                </a:solidFill>
              </a:rPr>
              <a:t>N</a:t>
            </a:r>
            <a:r>
              <a:rPr lang="en-US" sz="2200" b="1" i="1" dirty="0" smtClean="0">
                <a:solidFill>
                  <a:prstClr val="black"/>
                </a:solidFill>
              </a:rPr>
              <a:t>eeds</a:t>
            </a:r>
            <a:r>
              <a:rPr lang="en-US" sz="2200" i="1" dirty="0" smtClean="0">
                <a:solidFill>
                  <a:prstClr val="black"/>
                </a:solidFill>
              </a:rPr>
              <a:t> …</a:t>
            </a:r>
            <a:endParaRPr lang="en-US" sz="2200" i="1" dirty="0">
              <a:solidFill>
                <a:prstClr val="black"/>
              </a:solidFill>
            </a:endParaRPr>
          </a:p>
          <a:p>
            <a:r>
              <a:rPr lang="en-US" sz="2200" i="1" dirty="0" smtClean="0">
                <a:solidFill>
                  <a:prstClr val="black"/>
                </a:solidFill>
              </a:rPr>
              <a:t>*human </a:t>
            </a:r>
            <a:r>
              <a:rPr lang="en-US" sz="2200" b="1" i="1" dirty="0" smtClean="0">
                <a:solidFill>
                  <a:prstClr val="black"/>
                </a:solidFill>
              </a:rPr>
              <a:t>Capabilities…</a:t>
            </a:r>
            <a:r>
              <a:rPr lang="en-US" sz="2200" i="1" dirty="0" smtClean="0">
                <a:solidFill>
                  <a:prstClr val="black"/>
                </a:solidFill>
              </a:rPr>
              <a:t> </a:t>
            </a:r>
          </a:p>
          <a:p>
            <a:r>
              <a:rPr lang="en-US" sz="2200" i="1" dirty="0" smtClean="0">
                <a:solidFill>
                  <a:prstClr val="black"/>
                </a:solidFill>
              </a:rPr>
              <a:t>*flourishing </a:t>
            </a:r>
            <a:r>
              <a:rPr lang="en-US" sz="2200" b="1" i="1" dirty="0" smtClean="0">
                <a:solidFill>
                  <a:prstClr val="black"/>
                </a:solidFill>
              </a:rPr>
              <a:t>Nature</a:t>
            </a:r>
            <a:r>
              <a:rPr lang="en-US" sz="2200" i="1" dirty="0" smtClean="0">
                <a:solidFill>
                  <a:prstClr val="black"/>
                </a:solidFill>
              </a:rPr>
              <a:t> </a:t>
            </a:r>
            <a:endParaRPr lang="en-US" sz="2200" i="1" dirty="0">
              <a:solidFill>
                <a:prstClr val="black"/>
              </a:solidFill>
            </a:endParaRPr>
          </a:p>
        </p:txBody>
      </p:sp>
      <p:sp>
        <p:nvSpPr>
          <p:cNvPr id="29" name="Right Brace 28"/>
          <p:cNvSpPr/>
          <p:nvPr/>
        </p:nvSpPr>
        <p:spPr>
          <a:xfrm rot="10800000">
            <a:off x="5844136" y="1196752"/>
            <a:ext cx="384048" cy="976536"/>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8" name="Title 7"/>
          <p:cNvSpPr>
            <a:spLocks noGrp="1"/>
          </p:cNvSpPr>
          <p:nvPr>
            <p:ph type="title"/>
          </p:nvPr>
        </p:nvSpPr>
        <p:spPr>
          <a:xfrm>
            <a:off x="251520" y="119534"/>
            <a:ext cx="8784976" cy="490066"/>
          </a:xfrm>
        </p:spPr>
        <p:txBody>
          <a:bodyPr>
            <a:normAutofit fontScale="90000"/>
          </a:bodyPr>
          <a:lstStyle/>
          <a:p>
            <a:r>
              <a:rPr lang="en-US" dirty="0" smtClean="0"/>
              <a:t>B) Analytic Framework for Sustainability</a:t>
            </a:r>
            <a:endParaRPr lang="en-US" dirty="0"/>
          </a:p>
        </p:txBody>
      </p:sp>
      <p:sp>
        <p:nvSpPr>
          <p:cNvPr id="25" name="TextBox 24"/>
          <p:cNvSpPr txBox="1"/>
          <p:nvPr/>
        </p:nvSpPr>
        <p:spPr>
          <a:xfrm>
            <a:off x="5724128" y="4761726"/>
            <a:ext cx="3419872" cy="2123658"/>
          </a:xfrm>
          <a:prstGeom prst="rect">
            <a:avLst/>
          </a:prstGeom>
          <a:solidFill>
            <a:schemeClr val="bg1"/>
          </a:solidFill>
        </p:spPr>
        <p:txBody>
          <a:bodyPr wrap="square" rtlCol="0">
            <a:spAutoFit/>
          </a:bodyPr>
          <a:lstStyle/>
          <a:p>
            <a:r>
              <a:rPr lang="en-US" sz="2200" b="1" i="1" dirty="0">
                <a:solidFill>
                  <a:prstClr val="black"/>
                </a:solidFill>
              </a:rPr>
              <a:t>Determinants</a:t>
            </a:r>
            <a:r>
              <a:rPr lang="en-US" sz="2200" b="1" dirty="0">
                <a:solidFill>
                  <a:prstClr val="black"/>
                </a:solidFill>
              </a:rPr>
              <a:t> of Well-being</a:t>
            </a:r>
          </a:p>
          <a:p>
            <a:r>
              <a:rPr lang="en-US" sz="2200" i="1" dirty="0"/>
              <a:t>Human capital </a:t>
            </a:r>
            <a:r>
              <a:rPr lang="en-US" sz="2200" dirty="0"/>
              <a:t>(</a:t>
            </a:r>
            <a:r>
              <a:rPr lang="en-US" sz="2200" dirty="0" err="1"/>
              <a:t>C</a:t>
            </a:r>
            <a:r>
              <a:rPr lang="en-US" sz="2200" baseline="-25000" dirty="0" err="1"/>
              <a:t>h</a:t>
            </a:r>
            <a:r>
              <a:rPr lang="en-US" sz="2200" dirty="0"/>
              <a:t>)</a:t>
            </a:r>
          </a:p>
          <a:p>
            <a:r>
              <a:rPr lang="en-US" sz="2200" i="1" dirty="0"/>
              <a:t>Natural capital </a:t>
            </a:r>
            <a:r>
              <a:rPr lang="en-US" sz="2200" dirty="0"/>
              <a:t>(</a:t>
            </a:r>
            <a:r>
              <a:rPr lang="en-US" sz="2200" dirty="0" err="1"/>
              <a:t>C</a:t>
            </a:r>
            <a:r>
              <a:rPr lang="en-US" sz="2200" baseline="-25000" dirty="0" err="1"/>
              <a:t>n</a:t>
            </a:r>
            <a:r>
              <a:rPr lang="en-US" sz="2200" dirty="0"/>
              <a:t>)</a:t>
            </a:r>
          </a:p>
          <a:p>
            <a:r>
              <a:rPr lang="en-US" sz="2200" i="1" dirty="0"/>
              <a:t>Manufactured capital </a:t>
            </a:r>
            <a:r>
              <a:rPr lang="en-US" sz="2200" dirty="0"/>
              <a:t>(C</a:t>
            </a:r>
            <a:r>
              <a:rPr lang="en-US" sz="2200" baseline="-25000" dirty="0"/>
              <a:t>m</a:t>
            </a:r>
            <a:r>
              <a:rPr lang="en-US" sz="2200" dirty="0"/>
              <a:t>)</a:t>
            </a:r>
            <a:endParaRPr lang="en-US" sz="2200" i="1" dirty="0"/>
          </a:p>
          <a:p>
            <a:r>
              <a:rPr lang="en-US" sz="2200" i="1" dirty="0"/>
              <a:t>Knowledge capital </a:t>
            </a:r>
            <a:r>
              <a:rPr lang="en-US" sz="2200" dirty="0"/>
              <a:t>(</a:t>
            </a:r>
            <a:r>
              <a:rPr lang="en-US" sz="2200" dirty="0" err="1"/>
              <a:t>C</a:t>
            </a:r>
            <a:r>
              <a:rPr lang="en-US" sz="2200" baseline="-25000" dirty="0" err="1"/>
              <a:t>k</a:t>
            </a:r>
            <a:r>
              <a:rPr lang="en-US" sz="2200" dirty="0"/>
              <a:t>)</a:t>
            </a:r>
            <a:endParaRPr lang="en-US" sz="2200" i="1" dirty="0"/>
          </a:p>
          <a:p>
            <a:r>
              <a:rPr lang="en-US" sz="2200" i="1" dirty="0"/>
              <a:t>Social </a:t>
            </a:r>
            <a:r>
              <a:rPr lang="en-US" sz="2200" i="1" dirty="0" smtClean="0"/>
              <a:t>capital </a:t>
            </a:r>
            <a:r>
              <a:rPr lang="en-US" sz="2200" dirty="0"/>
              <a:t>(C</a:t>
            </a:r>
            <a:r>
              <a:rPr lang="en-US" sz="2200" baseline="-25000" dirty="0"/>
              <a:t>s</a:t>
            </a:r>
            <a:r>
              <a:rPr lang="en-US" sz="2200" dirty="0"/>
              <a:t>)</a:t>
            </a:r>
            <a:endParaRPr lang="en-US" sz="2200" i="1" dirty="0"/>
          </a:p>
        </p:txBody>
      </p:sp>
      <p:sp>
        <p:nvSpPr>
          <p:cNvPr id="4" name="TextBox 3"/>
          <p:cNvSpPr txBox="1"/>
          <p:nvPr/>
        </p:nvSpPr>
        <p:spPr>
          <a:xfrm>
            <a:off x="5581199" y="764704"/>
            <a:ext cx="3599313" cy="461665"/>
          </a:xfrm>
          <a:prstGeom prst="rect">
            <a:avLst/>
          </a:prstGeom>
          <a:noFill/>
        </p:spPr>
        <p:txBody>
          <a:bodyPr wrap="square" rtlCol="0">
            <a:spAutoFit/>
          </a:bodyPr>
          <a:lstStyle/>
          <a:p>
            <a:r>
              <a:rPr lang="en-US" sz="2400" b="1" i="1" dirty="0" smtClean="0">
                <a:solidFill>
                  <a:prstClr val="black"/>
                </a:solidFill>
              </a:rPr>
              <a:t>Constituents </a:t>
            </a:r>
            <a:r>
              <a:rPr lang="en-US" sz="2400" b="1" dirty="0" smtClean="0">
                <a:solidFill>
                  <a:prstClr val="black"/>
                </a:solidFill>
              </a:rPr>
              <a:t>of Well-Being</a:t>
            </a:r>
            <a:r>
              <a:rPr lang="en-US" sz="2400" dirty="0" smtClean="0">
                <a:solidFill>
                  <a:prstClr val="black"/>
                </a:solidFill>
              </a:rPr>
              <a:t> </a:t>
            </a:r>
            <a:endParaRPr lang="en-US" dirty="0">
              <a:solidFill>
                <a:prstClr val="black"/>
              </a:solidFill>
            </a:endParaRPr>
          </a:p>
        </p:txBody>
      </p:sp>
      <p:sp>
        <p:nvSpPr>
          <p:cNvPr id="30" name="Right Brace 29"/>
          <p:cNvSpPr/>
          <p:nvPr/>
        </p:nvSpPr>
        <p:spPr>
          <a:xfrm rot="10800000">
            <a:off x="5365415" y="5121424"/>
            <a:ext cx="504056" cy="1736576"/>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9" name="TextBox 8"/>
          <p:cNvSpPr txBox="1"/>
          <p:nvPr/>
        </p:nvSpPr>
        <p:spPr>
          <a:xfrm>
            <a:off x="6228184" y="2484329"/>
            <a:ext cx="2611016" cy="1938992"/>
          </a:xfrm>
          <a:prstGeom prst="rect">
            <a:avLst/>
          </a:prstGeom>
          <a:noFill/>
          <a:ln>
            <a:solidFill>
              <a:srgbClr val="FF0000"/>
            </a:solidFill>
          </a:ln>
        </p:spPr>
        <p:txBody>
          <a:bodyPr wrap="square" rtlCol="0">
            <a:spAutoFit/>
          </a:bodyPr>
          <a:lstStyle/>
          <a:p>
            <a:pPr algn="ctr"/>
            <a:r>
              <a:rPr lang="en-US" sz="2000" b="1" dirty="0" smtClean="0">
                <a:solidFill>
                  <a:srgbClr val="FF0000"/>
                </a:solidFill>
              </a:rPr>
              <a:t>Sustainable development is the </a:t>
            </a:r>
            <a:r>
              <a:rPr lang="en-US" sz="2000" b="1" i="1" dirty="0" smtClean="0">
                <a:solidFill>
                  <a:srgbClr val="FF0000"/>
                </a:solidFill>
              </a:rPr>
              <a:t>management of assets </a:t>
            </a:r>
            <a:r>
              <a:rPr lang="en-US" sz="2000" b="1" dirty="0" smtClean="0">
                <a:solidFill>
                  <a:srgbClr val="FF0000"/>
                </a:solidFill>
              </a:rPr>
              <a:t>such that social worth of the productive base does not decline…</a:t>
            </a:r>
            <a:endParaRPr lang="en-US" sz="2000" b="1" dirty="0">
              <a:solidFill>
                <a:srgbClr val="FF0000"/>
              </a:solidFill>
            </a:endParaRPr>
          </a:p>
        </p:txBody>
      </p:sp>
    </p:spTree>
    <p:extLst>
      <p:ext uri="{BB962C8B-B14F-4D97-AF65-F5344CB8AC3E}">
        <p14:creationId xmlns:p14="http://schemas.microsoft.com/office/powerpoint/2010/main" val="123002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1043608" y="1295400"/>
            <a:ext cx="5029200" cy="5257800"/>
            <a:chOff x="228600" y="1066800"/>
            <a:chExt cx="5029200" cy="5257800"/>
          </a:xfrm>
        </p:grpSpPr>
        <p:cxnSp>
          <p:nvCxnSpPr>
            <p:cNvPr id="34" name="Straight Arrow Connector 33"/>
            <p:cNvCxnSpPr/>
            <p:nvPr/>
          </p:nvCxnSpPr>
          <p:spPr>
            <a:xfrm>
              <a:off x="2743200" y="1752600"/>
              <a:ext cx="0" cy="3429000"/>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685800" y="5181600"/>
              <a:ext cx="4114800" cy="11430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prstClr val="black"/>
                  </a:solidFill>
                </a:rPr>
                <a:t>Productive Base </a:t>
              </a:r>
              <a:r>
                <a:rPr lang="en-US" sz="2400" dirty="0" smtClean="0">
                  <a:solidFill>
                    <a:prstClr val="black"/>
                  </a:solidFill>
                </a:rPr>
                <a:t>(assets/</a:t>
              </a:r>
              <a:r>
                <a:rPr lang="en-US" sz="2400" i="1" dirty="0" smtClean="0">
                  <a:solidFill>
                    <a:prstClr val="black"/>
                  </a:solidFill>
                </a:rPr>
                <a:t>means</a:t>
              </a:r>
              <a:r>
                <a:rPr lang="en-US" sz="2400" dirty="0" smtClean="0">
                  <a:solidFill>
                    <a:prstClr val="black"/>
                  </a:solidFill>
                </a:rPr>
                <a:t>) </a:t>
              </a:r>
              <a:endParaRPr lang="en-US" sz="3200" dirty="0">
                <a:solidFill>
                  <a:prstClr val="black"/>
                </a:solidFill>
              </a:endParaRPr>
            </a:p>
          </p:txBody>
        </p:sp>
        <p:grpSp>
          <p:nvGrpSpPr>
            <p:cNvPr id="2" name="Group 8"/>
            <p:cNvGrpSpPr/>
            <p:nvPr/>
          </p:nvGrpSpPr>
          <p:grpSpPr>
            <a:xfrm>
              <a:off x="838200" y="1066800"/>
              <a:ext cx="4114800" cy="685800"/>
              <a:chOff x="2590800" y="0"/>
              <a:chExt cx="4114800" cy="718457"/>
            </a:xfrm>
          </p:grpSpPr>
          <p:sp>
            <p:nvSpPr>
              <p:cNvPr id="5" name="Oval 4"/>
              <p:cNvSpPr/>
              <p:nvPr/>
            </p:nvSpPr>
            <p:spPr>
              <a:xfrm>
                <a:off x="2590800" y="0"/>
                <a:ext cx="4114800" cy="71845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dirty="0">
                  <a:solidFill>
                    <a:prstClr val="black"/>
                  </a:solidFill>
                </a:endParaRPr>
              </a:p>
            </p:txBody>
          </p:sp>
          <p:sp>
            <p:nvSpPr>
              <p:cNvPr id="7" name="TextBox 6"/>
              <p:cNvSpPr txBox="1"/>
              <p:nvPr/>
            </p:nvSpPr>
            <p:spPr>
              <a:xfrm>
                <a:off x="2819400" y="0"/>
                <a:ext cx="3429000" cy="612621"/>
              </a:xfrm>
              <a:prstGeom prst="rect">
                <a:avLst/>
              </a:prstGeom>
              <a:noFill/>
            </p:spPr>
            <p:txBody>
              <a:bodyPr wrap="square" rtlCol="0">
                <a:spAutoFit/>
              </a:bodyPr>
              <a:lstStyle/>
              <a:p>
                <a:pPr algn="ctr"/>
                <a:r>
                  <a:rPr lang="en-US" sz="3200" dirty="0">
                    <a:solidFill>
                      <a:prstClr val="black"/>
                    </a:solidFill>
                  </a:rPr>
                  <a:t>Goals of </a:t>
                </a:r>
                <a:r>
                  <a:rPr lang="en-US" sz="3200" dirty="0" smtClean="0">
                    <a:solidFill>
                      <a:prstClr val="black"/>
                    </a:solidFill>
                  </a:rPr>
                  <a:t>SD </a:t>
                </a:r>
                <a:r>
                  <a:rPr lang="en-US" sz="2400" i="1" dirty="0" smtClean="0">
                    <a:solidFill>
                      <a:prstClr val="black"/>
                    </a:solidFill>
                  </a:rPr>
                  <a:t>(ends)</a:t>
                </a:r>
                <a:endParaRPr lang="en-US" sz="3200" i="1" dirty="0">
                  <a:solidFill>
                    <a:prstClr val="black"/>
                  </a:solidFill>
                </a:endParaRPr>
              </a:p>
            </p:txBody>
          </p:sp>
        </p:grpSp>
        <p:sp>
          <p:nvSpPr>
            <p:cNvPr id="10" name="Rectangle 9"/>
            <p:cNvSpPr/>
            <p:nvPr/>
          </p:nvSpPr>
          <p:spPr>
            <a:xfrm>
              <a:off x="685800" y="1981200"/>
              <a:ext cx="4343400"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prstClr val="black"/>
                  </a:solidFill>
                </a:rPr>
                <a:t>Consumption </a:t>
              </a:r>
              <a:r>
                <a:rPr lang="en-US" sz="3200" dirty="0" smtClean="0">
                  <a:solidFill>
                    <a:prstClr val="black"/>
                  </a:solidFill>
                </a:rPr>
                <a:t>Processes</a:t>
              </a:r>
              <a:endParaRPr lang="en-US" sz="3200" dirty="0">
                <a:solidFill>
                  <a:prstClr val="black"/>
                </a:solidFill>
              </a:endParaRPr>
            </a:p>
          </p:txBody>
        </p:sp>
        <p:sp>
          <p:nvSpPr>
            <p:cNvPr id="11" name="Rectangle 10"/>
            <p:cNvSpPr/>
            <p:nvPr/>
          </p:nvSpPr>
          <p:spPr>
            <a:xfrm>
              <a:off x="609600" y="4114800"/>
              <a:ext cx="4648200"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prstClr val="black"/>
                  </a:solidFill>
                </a:rPr>
                <a:t>Production </a:t>
              </a:r>
              <a:r>
                <a:rPr lang="en-US" sz="3200" dirty="0" smtClean="0">
                  <a:solidFill>
                    <a:prstClr val="black"/>
                  </a:solidFill>
                </a:rPr>
                <a:t>Processes</a:t>
              </a:r>
              <a:endParaRPr lang="en-US" sz="3200" dirty="0">
                <a:solidFill>
                  <a:prstClr val="black"/>
                </a:solidFill>
              </a:endParaRPr>
            </a:p>
          </p:txBody>
        </p:sp>
        <p:grpSp>
          <p:nvGrpSpPr>
            <p:cNvPr id="3" name="Group 13"/>
            <p:cNvGrpSpPr/>
            <p:nvPr/>
          </p:nvGrpSpPr>
          <p:grpSpPr>
            <a:xfrm>
              <a:off x="1143000" y="3048000"/>
              <a:ext cx="3505200" cy="914400"/>
              <a:chOff x="2819400" y="3124200"/>
              <a:chExt cx="3505200" cy="914400"/>
            </a:xfrm>
          </p:grpSpPr>
          <p:sp>
            <p:nvSpPr>
              <p:cNvPr id="12" name="Oval 11"/>
              <p:cNvSpPr/>
              <p:nvPr/>
            </p:nvSpPr>
            <p:spPr>
              <a:xfrm>
                <a:off x="2819400" y="3124200"/>
                <a:ext cx="3505200" cy="914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prstClr val="black"/>
                  </a:solidFill>
                </a:endParaRPr>
              </a:p>
            </p:txBody>
          </p:sp>
          <p:sp>
            <p:nvSpPr>
              <p:cNvPr id="13" name="TextBox 12"/>
              <p:cNvSpPr txBox="1"/>
              <p:nvPr/>
            </p:nvSpPr>
            <p:spPr>
              <a:xfrm>
                <a:off x="2971800" y="3301425"/>
                <a:ext cx="3200400" cy="584775"/>
              </a:xfrm>
              <a:prstGeom prst="rect">
                <a:avLst/>
              </a:prstGeom>
              <a:noFill/>
            </p:spPr>
            <p:txBody>
              <a:bodyPr wrap="square" rtlCol="0">
                <a:spAutoFit/>
              </a:bodyPr>
              <a:lstStyle/>
              <a:p>
                <a:pPr algn="ctr"/>
                <a:r>
                  <a:rPr lang="en-US" sz="3200" dirty="0">
                    <a:solidFill>
                      <a:prstClr val="black"/>
                    </a:solidFill>
                  </a:rPr>
                  <a:t>Goods &amp; Services</a:t>
                </a:r>
              </a:p>
            </p:txBody>
          </p:sp>
        </p:grpSp>
        <p:cxnSp>
          <p:nvCxnSpPr>
            <p:cNvPr id="18" name="Straight Arrow Connector 17"/>
            <p:cNvCxnSpPr/>
            <p:nvPr/>
          </p:nvCxnSpPr>
          <p:spPr>
            <a:xfrm>
              <a:off x="228600" y="1371600"/>
              <a:ext cx="0" cy="4343400"/>
            </a:xfrm>
            <a:prstGeom prst="straightConnector1">
              <a:avLst/>
            </a:prstGeom>
            <a:ln w="285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flipH="1">
              <a:off x="228600" y="1371600"/>
              <a:ext cx="533400" cy="0"/>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28600" y="5715000"/>
              <a:ext cx="457200" cy="0"/>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28600" y="3505200"/>
              <a:ext cx="838200" cy="0"/>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228600" y="2514600"/>
              <a:ext cx="457200" cy="0"/>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28600" y="4572000"/>
              <a:ext cx="381000" cy="0"/>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1" name="Down Arrow Callout 20"/>
          <p:cNvSpPr/>
          <p:nvPr/>
        </p:nvSpPr>
        <p:spPr>
          <a:xfrm rot="16200000">
            <a:off x="-2020551" y="3279440"/>
            <a:ext cx="5157936" cy="901824"/>
          </a:xfrm>
          <a:prstGeom prst="downArrowCallout">
            <a:avLst/>
          </a:prstGeom>
        </p:spPr>
        <p:style>
          <a:lnRef idx="2">
            <a:schemeClr val="accent2"/>
          </a:lnRef>
          <a:fillRef idx="1">
            <a:schemeClr val="lt1"/>
          </a:fillRef>
          <a:effectRef idx="0">
            <a:schemeClr val="accent2"/>
          </a:effectRef>
          <a:fontRef idx="minor">
            <a:schemeClr val="dk1"/>
          </a:fontRef>
        </p:style>
        <p:txBody>
          <a:bodyPr vert="horz" rtlCol="0" anchor="ctr"/>
          <a:lstStyle/>
          <a:p>
            <a:pPr algn="ctr"/>
            <a:r>
              <a:rPr lang="en-US" sz="3200" dirty="0" smtClean="0">
                <a:solidFill>
                  <a:prstClr val="black"/>
                </a:solidFill>
              </a:rPr>
              <a:t>Agents of Action </a:t>
            </a:r>
            <a:r>
              <a:rPr lang="en-US" sz="3200" i="1" dirty="0" smtClean="0">
                <a:solidFill>
                  <a:prstClr val="black"/>
                </a:solidFill>
              </a:rPr>
              <a:t>(agitators)</a:t>
            </a:r>
            <a:endParaRPr lang="en-US" sz="3200" i="1" dirty="0">
              <a:solidFill>
                <a:prstClr val="black"/>
              </a:solidFill>
            </a:endParaRPr>
          </a:p>
        </p:txBody>
      </p:sp>
      <p:sp>
        <p:nvSpPr>
          <p:cNvPr id="28" name="TextBox 27"/>
          <p:cNvSpPr txBox="1"/>
          <p:nvPr/>
        </p:nvSpPr>
        <p:spPr>
          <a:xfrm>
            <a:off x="6036160" y="1168876"/>
            <a:ext cx="3107840" cy="1107996"/>
          </a:xfrm>
          <a:prstGeom prst="rect">
            <a:avLst/>
          </a:prstGeom>
          <a:noFill/>
        </p:spPr>
        <p:txBody>
          <a:bodyPr wrap="square" rtlCol="0">
            <a:spAutoFit/>
          </a:bodyPr>
          <a:lstStyle/>
          <a:p>
            <a:r>
              <a:rPr lang="en-US" sz="2200" i="1" dirty="0" smtClean="0">
                <a:solidFill>
                  <a:prstClr val="black"/>
                </a:solidFill>
              </a:rPr>
              <a:t>*material </a:t>
            </a:r>
            <a:r>
              <a:rPr lang="en-US" sz="2200" b="1" i="1" dirty="0">
                <a:solidFill>
                  <a:prstClr val="black"/>
                </a:solidFill>
              </a:rPr>
              <a:t>N</a:t>
            </a:r>
            <a:r>
              <a:rPr lang="en-US" sz="2200" b="1" i="1" dirty="0" smtClean="0">
                <a:solidFill>
                  <a:prstClr val="black"/>
                </a:solidFill>
              </a:rPr>
              <a:t>eeds</a:t>
            </a:r>
            <a:r>
              <a:rPr lang="en-US" sz="2200" i="1" dirty="0" smtClean="0">
                <a:solidFill>
                  <a:prstClr val="black"/>
                </a:solidFill>
              </a:rPr>
              <a:t> </a:t>
            </a:r>
            <a:endParaRPr lang="en-US" sz="2200" i="1" dirty="0">
              <a:solidFill>
                <a:prstClr val="black"/>
              </a:solidFill>
            </a:endParaRPr>
          </a:p>
          <a:p>
            <a:r>
              <a:rPr lang="en-US" sz="2200" i="1" dirty="0" smtClean="0">
                <a:solidFill>
                  <a:prstClr val="black"/>
                </a:solidFill>
              </a:rPr>
              <a:t>*human </a:t>
            </a:r>
            <a:r>
              <a:rPr lang="en-US" sz="2200" b="1" i="1" dirty="0" smtClean="0">
                <a:solidFill>
                  <a:prstClr val="black"/>
                </a:solidFill>
              </a:rPr>
              <a:t>Capabilities</a:t>
            </a:r>
            <a:r>
              <a:rPr lang="en-US" sz="2200" i="1" dirty="0" smtClean="0">
                <a:solidFill>
                  <a:prstClr val="black"/>
                </a:solidFill>
              </a:rPr>
              <a:t> </a:t>
            </a:r>
          </a:p>
          <a:p>
            <a:r>
              <a:rPr lang="en-US" sz="2200" i="1" dirty="0" smtClean="0">
                <a:solidFill>
                  <a:prstClr val="black"/>
                </a:solidFill>
              </a:rPr>
              <a:t>*flourishing </a:t>
            </a:r>
            <a:r>
              <a:rPr lang="en-US" sz="2200" b="1" i="1" dirty="0" smtClean="0">
                <a:solidFill>
                  <a:prstClr val="black"/>
                </a:solidFill>
              </a:rPr>
              <a:t>Nature</a:t>
            </a:r>
            <a:r>
              <a:rPr lang="en-US" sz="2200" i="1" dirty="0" smtClean="0">
                <a:solidFill>
                  <a:prstClr val="black"/>
                </a:solidFill>
              </a:rPr>
              <a:t> </a:t>
            </a:r>
            <a:endParaRPr lang="en-US" sz="2200" i="1" dirty="0">
              <a:solidFill>
                <a:prstClr val="black"/>
              </a:solidFill>
            </a:endParaRPr>
          </a:p>
        </p:txBody>
      </p:sp>
      <p:sp>
        <p:nvSpPr>
          <p:cNvPr id="29" name="Right Brace 28"/>
          <p:cNvSpPr/>
          <p:nvPr/>
        </p:nvSpPr>
        <p:spPr>
          <a:xfrm rot="10800000">
            <a:off x="5844136" y="1196752"/>
            <a:ext cx="384048" cy="976536"/>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5" name="TextBox 24"/>
          <p:cNvSpPr txBox="1"/>
          <p:nvPr/>
        </p:nvSpPr>
        <p:spPr>
          <a:xfrm>
            <a:off x="5724128" y="4761726"/>
            <a:ext cx="3513584" cy="2123658"/>
          </a:xfrm>
          <a:prstGeom prst="rect">
            <a:avLst/>
          </a:prstGeom>
          <a:solidFill>
            <a:schemeClr val="bg1"/>
          </a:solidFill>
        </p:spPr>
        <p:txBody>
          <a:bodyPr wrap="square" rtlCol="0">
            <a:spAutoFit/>
          </a:bodyPr>
          <a:lstStyle/>
          <a:p>
            <a:r>
              <a:rPr lang="en-US" sz="2200" b="1" dirty="0">
                <a:solidFill>
                  <a:prstClr val="black"/>
                </a:solidFill>
              </a:rPr>
              <a:t>Determinants of Well-being</a:t>
            </a:r>
          </a:p>
          <a:p>
            <a:r>
              <a:rPr lang="en-US" sz="2200" i="1" dirty="0"/>
              <a:t>Human capital </a:t>
            </a:r>
            <a:r>
              <a:rPr lang="en-US" sz="2200" dirty="0"/>
              <a:t>(</a:t>
            </a:r>
            <a:r>
              <a:rPr lang="en-US" sz="2200" dirty="0" err="1">
                <a:solidFill>
                  <a:srgbClr val="FF0000"/>
                </a:solidFill>
              </a:rPr>
              <a:t>C</a:t>
            </a:r>
            <a:r>
              <a:rPr lang="en-US" sz="2200" baseline="-25000" dirty="0" err="1">
                <a:solidFill>
                  <a:srgbClr val="FF0000"/>
                </a:solidFill>
              </a:rPr>
              <a:t>h</a:t>
            </a:r>
            <a:r>
              <a:rPr lang="en-US" sz="2200" dirty="0"/>
              <a:t>)</a:t>
            </a:r>
          </a:p>
          <a:p>
            <a:r>
              <a:rPr lang="en-US" sz="2200" i="1" dirty="0"/>
              <a:t>Natural capital </a:t>
            </a:r>
            <a:r>
              <a:rPr lang="en-US" sz="2200" dirty="0"/>
              <a:t>(</a:t>
            </a:r>
            <a:r>
              <a:rPr lang="en-US" sz="2200" dirty="0" err="1">
                <a:solidFill>
                  <a:srgbClr val="FF0000"/>
                </a:solidFill>
              </a:rPr>
              <a:t>C</a:t>
            </a:r>
            <a:r>
              <a:rPr lang="en-US" sz="2200" baseline="-25000" dirty="0" err="1">
                <a:solidFill>
                  <a:srgbClr val="FF0000"/>
                </a:solidFill>
              </a:rPr>
              <a:t>n</a:t>
            </a:r>
            <a:r>
              <a:rPr lang="en-US" sz="2200" dirty="0"/>
              <a:t>)</a:t>
            </a:r>
          </a:p>
          <a:p>
            <a:r>
              <a:rPr lang="en-US" sz="2200" i="1" dirty="0"/>
              <a:t>Manufactured capital </a:t>
            </a:r>
            <a:r>
              <a:rPr lang="en-US" sz="2200" dirty="0"/>
              <a:t>(</a:t>
            </a:r>
            <a:r>
              <a:rPr lang="en-US" sz="2200" dirty="0">
                <a:solidFill>
                  <a:srgbClr val="FF0000"/>
                </a:solidFill>
              </a:rPr>
              <a:t>C</a:t>
            </a:r>
            <a:r>
              <a:rPr lang="en-US" sz="2200" baseline="-25000" dirty="0">
                <a:solidFill>
                  <a:srgbClr val="FF0000"/>
                </a:solidFill>
              </a:rPr>
              <a:t>m</a:t>
            </a:r>
            <a:r>
              <a:rPr lang="en-US" sz="2200" dirty="0"/>
              <a:t>)</a:t>
            </a:r>
            <a:endParaRPr lang="en-US" sz="2200" i="1" dirty="0"/>
          </a:p>
          <a:p>
            <a:r>
              <a:rPr lang="en-US" sz="2200" i="1" dirty="0"/>
              <a:t>Knowledge capital </a:t>
            </a:r>
            <a:r>
              <a:rPr lang="en-US" sz="2200" dirty="0"/>
              <a:t>(</a:t>
            </a:r>
            <a:r>
              <a:rPr lang="en-US" sz="2200" dirty="0" err="1">
                <a:solidFill>
                  <a:srgbClr val="FF0000"/>
                </a:solidFill>
              </a:rPr>
              <a:t>C</a:t>
            </a:r>
            <a:r>
              <a:rPr lang="en-US" sz="2200" baseline="-25000" dirty="0" err="1">
                <a:solidFill>
                  <a:srgbClr val="FF0000"/>
                </a:solidFill>
              </a:rPr>
              <a:t>k</a:t>
            </a:r>
            <a:r>
              <a:rPr lang="en-US" sz="2200" dirty="0"/>
              <a:t>)</a:t>
            </a:r>
            <a:endParaRPr lang="en-US" sz="2200" i="1" dirty="0"/>
          </a:p>
          <a:p>
            <a:r>
              <a:rPr lang="en-US" sz="2200" i="1" dirty="0"/>
              <a:t>Social </a:t>
            </a:r>
            <a:r>
              <a:rPr lang="en-US" sz="2200" i="1" dirty="0" smtClean="0"/>
              <a:t>capital </a:t>
            </a:r>
            <a:r>
              <a:rPr lang="en-US" sz="2200" dirty="0" smtClean="0"/>
              <a:t>(</a:t>
            </a:r>
            <a:r>
              <a:rPr lang="en-US" sz="2200" dirty="0">
                <a:solidFill>
                  <a:srgbClr val="FF0000"/>
                </a:solidFill>
              </a:rPr>
              <a:t>C</a:t>
            </a:r>
            <a:r>
              <a:rPr lang="en-US" sz="2200" baseline="-25000" dirty="0">
                <a:solidFill>
                  <a:srgbClr val="FF0000"/>
                </a:solidFill>
              </a:rPr>
              <a:t>s</a:t>
            </a:r>
            <a:r>
              <a:rPr lang="en-US" sz="2200" dirty="0"/>
              <a:t>)</a:t>
            </a:r>
            <a:endParaRPr lang="en-US" sz="2200" i="1" dirty="0"/>
          </a:p>
        </p:txBody>
      </p:sp>
      <p:sp>
        <p:nvSpPr>
          <p:cNvPr id="4" name="TextBox 3"/>
          <p:cNvSpPr txBox="1"/>
          <p:nvPr/>
        </p:nvSpPr>
        <p:spPr>
          <a:xfrm>
            <a:off x="5581199" y="764704"/>
            <a:ext cx="3599313" cy="461665"/>
          </a:xfrm>
          <a:prstGeom prst="rect">
            <a:avLst/>
          </a:prstGeom>
          <a:noFill/>
        </p:spPr>
        <p:txBody>
          <a:bodyPr wrap="square" rtlCol="0">
            <a:spAutoFit/>
          </a:bodyPr>
          <a:lstStyle/>
          <a:p>
            <a:r>
              <a:rPr lang="en-US" sz="2400" b="1" dirty="0" smtClean="0">
                <a:solidFill>
                  <a:prstClr val="black"/>
                </a:solidFill>
              </a:rPr>
              <a:t>Constituents of </a:t>
            </a:r>
            <a:r>
              <a:rPr lang="en-US" sz="2400" b="1" dirty="0" smtClean="0">
                <a:solidFill>
                  <a:srgbClr val="FF0000"/>
                </a:solidFill>
              </a:rPr>
              <a:t>W</a:t>
            </a:r>
            <a:r>
              <a:rPr lang="en-US" sz="2400" b="1" dirty="0" smtClean="0">
                <a:solidFill>
                  <a:prstClr val="black"/>
                </a:solidFill>
              </a:rPr>
              <a:t>ell-Being</a:t>
            </a:r>
            <a:r>
              <a:rPr lang="en-US" sz="2400" dirty="0" smtClean="0">
                <a:solidFill>
                  <a:prstClr val="black"/>
                </a:solidFill>
              </a:rPr>
              <a:t> </a:t>
            </a:r>
            <a:endParaRPr lang="en-US" dirty="0">
              <a:solidFill>
                <a:prstClr val="black"/>
              </a:solidFill>
            </a:endParaRPr>
          </a:p>
        </p:txBody>
      </p:sp>
      <p:sp>
        <p:nvSpPr>
          <p:cNvPr id="30" name="Right Brace 29"/>
          <p:cNvSpPr/>
          <p:nvPr/>
        </p:nvSpPr>
        <p:spPr>
          <a:xfrm rot="10800000">
            <a:off x="5365415" y="5121424"/>
            <a:ext cx="504056" cy="1736576"/>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pic>
        <p:nvPicPr>
          <p:cNvPr id="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2667000"/>
            <a:ext cx="1438275"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ight Brace 31"/>
          <p:cNvSpPr/>
          <p:nvPr/>
        </p:nvSpPr>
        <p:spPr>
          <a:xfrm>
            <a:off x="6084168" y="2852936"/>
            <a:ext cx="504056" cy="1736576"/>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3" name="Title 32"/>
          <p:cNvSpPr txBox="1">
            <a:spLocks noGrp="1"/>
          </p:cNvSpPr>
          <p:nvPr>
            <p:ph type="title"/>
          </p:nvPr>
        </p:nvSpPr>
        <p:spPr>
          <a:xfrm>
            <a:off x="1240935" y="-64223"/>
            <a:ext cx="6805004" cy="707886"/>
          </a:xfrm>
          <a:prstGeom prst="rect">
            <a:avLst/>
          </a:prstGeom>
          <a:noFill/>
        </p:spPr>
        <p:txBody>
          <a:bodyPr wrap="none" rtlCol="0">
            <a:spAutoFit/>
          </a:bodyPr>
          <a:lstStyle/>
          <a:p>
            <a:r>
              <a:rPr lang="en-US" sz="4000" b="1" dirty="0" smtClean="0">
                <a:solidFill>
                  <a:srgbClr val="FF0000"/>
                </a:solidFill>
              </a:rPr>
              <a:t>W</a:t>
            </a:r>
            <a:r>
              <a:rPr lang="en-US" sz="4000" dirty="0" smtClean="0"/>
              <a:t> = </a:t>
            </a:r>
            <a:r>
              <a:rPr lang="en-US" sz="4000" i="1" dirty="0" smtClean="0">
                <a:solidFill>
                  <a:srgbClr val="FF0000"/>
                </a:solidFill>
              </a:rPr>
              <a:t>f</a:t>
            </a:r>
            <a:r>
              <a:rPr lang="en-US" sz="4000" dirty="0" smtClean="0">
                <a:solidFill>
                  <a:srgbClr val="FF0000"/>
                </a:solidFill>
              </a:rPr>
              <a:t> (</a:t>
            </a:r>
            <a:r>
              <a:rPr lang="en-US" sz="4000" b="1" dirty="0" err="1" smtClean="0">
                <a:solidFill>
                  <a:srgbClr val="FF0000"/>
                </a:solidFill>
              </a:rPr>
              <a:t>C</a:t>
            </a:r>
            <a:r>
              <a:rPr lang="en-US" sz="4000" b="1" baseline="-25000" dirty="0" err="1" smtClean="0">
                <a:solidFill>
                  <a:srgbClr val="FF0000"/>
                </a:solidFill>
              </a:rPr>
              <a:t>n</a:t>
            </a:r>
            <a:r>
              <a:rPr lang="en-US" sz="4000" dirty="0" smtClean="0">
                <a:solidFill>
                  <a:srgbClr val="FF0000"/>
                </a:solidFill>
              </a:rPr>
              <a:t>, </a:t>
            </a:r>
            <a:r>
              <a:rPr lang="en-US" sz="4000" b="1" dirty="0" smtClean="0">
                <a:solidFill>
                  <a:srgbClr val="FF0000"/>
                </a:solidFill>
              </a:rPr>
              <a:t>C</a:t>
            </a:r>
            <a:r>
              <a:rPr lang="en-US" sz="4000" b="1" baseline="-25000" dirty="0" smtClean="0">
                <a:solidFill>
                  <a:srgbClr val="FF0000"/>
                </a:solidFill>
              </a:rPr>
              <a:t>h</a:t>
            </a:r>
            <a:r>
              <a:rPr lang="en-US" sz="4000" dirty="0" smtClean="0">
                <a:solidFill>
                  <a:srgbClr val="FF0000"/>
                </a:solidFill>
              </a:rPr>
              <a:t>, </a:t>
            </a:r>
            <a:r>
              <a:rPr lang="en-US" sz="4000" b="1" dirty="0" smtClean="0">
                <a:solidFill>
                  <a:srgbClr val="FF0000"/>
                </a:solidFill>
              </a:rPr>
              <a:t>C</a:t>
            </a:r>
            <a:r>
              <a:rPr lang="en-US" sz="4000" b="1" baseline="-25000" dirty="0" smtClean="0">
                <a:solidFill>
                  <a:srgbClr val="FF0000"/>
                </a:solidFill>
              </a:rPr>
              <a:t>m</a:t>
            </a:r>
            <a:r>
              <a:rPr lang="en-US" sz="4000" dirty="0" smtClean="0">
                <a:solidFill>
                  <a:srgbClr val="FF0000"/>
                </a:solidFill>
              </a:rPr>
              <a:t>, </a:t>
            </a:r>
            <a:r>
              <a:rPr lang="en-US" sz="4000" b="1" dirty="0" smtClean="0">
                <a:solidFill>
                  <a:srgbClr val="FF0000"/>
                </a:solidFill>
              </a:rPr>
              <a:t>C</a:t>
            </a:r>
            <a:r>
              <a:rPr lang="en-US" sz="4000" b="1" baseline="-25000" dirty="0" smtClean="0">
                <a:solidFill>
                  <a:srgbClr val="FF0000"/>
                </a:solidFill>
              </a:rPr>
              <a:t>s</a:t>
            </a:r>
            <a:r>
              <a:rPr lang="en-US" sz="4000" dirty="0" smtClean="0">
                <a:solidFill>
                  <a:srgbClr val="FF0000"/>
                </a:solidFill>
              </a:rPr>
              <a:t>, </a:t>
            </a:r>
            <a:r>
              <a:rPr lang="en-US" sz="4000" b="1" dirty="0" smtClean="0">
                <a:solidFill>
                  <a:srgbClr val="FF0000"/>
                </a:solidFill>
              </a:rPr>
              <a:t>C</a:t>
            </a:r>
            <a:r>
              <a:rPr lang="en-US" sz="4000" b="1" baseline="-25000" dirty="0" smtClean="0">
                <a:solidFill>
                  <a:srgbClr val="FF0000"/>
                </a:solidFill>
              </a:rPr>
              <a:t>k</a:t>
            </a:r>
            <a:r>
              <a:rPr lang="en-US" sz="4000" dirty="0" smtClean="0">
                <a:solidFill>
                  <a:srgbClr val="FF0000"/>
                </a:solidFill>
              </a:rPr>
              <a:t> </a:t>
            </a:r>
            <a:r>
              <a:rPr lang="en-US" sz="4000" dirty="0" smtClean="0"/>
              <a:t>|</a:t>
            </a:r>
            <a:r>
              <a:rPr lang="en-US" sz="4000" i="1" dirty="0" smtClean="0"/>
              <a:t>chance</a:t>
            </a:r>
            <a:r>
              <a:rPr lang="en-US" sz="4000" dirty="0" smtClean="0"/>
              <a:t>)</a:t>
            </a:r>
            <a:endParaRPr lang="en-US" sz="4000" dirty="0"/>
          </a:p>
        </p:txBody>
      </p:sp>
      <p:sp>
        <p:nvSpPr>
          <p:cNvPr id="9" name="TextBox 8"/>
          <p:cNvSpPr txBox="1"/>
          <p:nvPr/>
        </p:nvSpPr>
        <p:spPr>
          <a:xfrm>
            <a:off x="6588224" y="3429000"/>
            <a:ext cx="431701" cy="523220"/>
          </a:xfrm>
          <a:prstGeom prst="rect">
            <a:avLst/>
          </a:prstGeom>
          <a:noFill/>
        </p:spPr>
        <p:txBody>
          <a:bodyPr wrap="square" rtlCol="0">
            <a:spAutoFit/>
          </a:bodyPr>
          <a:lstStyle/>
          <a:p>
            <a:r>
              <a:rPr lang="en-US" sz="2800" i="1" dirty="0">
                <a:solidFill>
                  <a:srgbClr val="FF0000"/>
                </a:solidFill>
              </a:rPr>
              <a:t>f</a:t>
            </a:r>
            <a:endParaRPr lang="en-US" sz="2800" dirty="0">
              <a:solidFill>
                <a:srgbClr val="FF0000"/>
              </a:solidFill>
            </a:endParaRPr>
          </a:p>
        </p:txBody>
      </p:sp>
    </p:spTree>
    <p:extLst>
      <p:ext uri="{BB962C8B-B14F-4D97-AF65-F5344CB8AC3E}">
        <p14:creationId xmlns:p14="http://schemas.microsoft.com/office/powerpoint/2010/main" val="374259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315200" cy="1143000"/>
          </a:xfrm>
        </p:spPr>
        <p:txBody>
          <a:bodyPr>
            <a:noAutofit/>
          </a:bodyPr>
          <a:lstStyle/>
          <a:p>
            <a:r>
              <a:rPr lang="en-US" sz="3600" b="1" dirty="0"/>
              <a:t>B) Analytic </a:t>
            </a:r>
            <a:r>
              <a:rPr lang="en-US" sz="3600" b="1" dirty="0" smtClean="0"/>
              <a:t>challenges: </a:t>
            </a:r>
            <a:br>
              <a:rPr lang="en-US" sz="3600" b="1" dirty="0" smtClean="0"/>
            </a:br>
            <a:r>
              <a:rPr lang="en-US" sz="3600" b="1" dirty="0"/>
              <a:t>Why can’t we just muddle </a:t>
            </a:r>
            <a:r>
              <a:rPr lang="en-US" sz="3600" b="1" dirty="0" smtClean="0"/>
              <a:t>through?</a:t>
            </a:r>
            <a:endParaRPr lang="en-US" sz="3600" b="1" dirty="0"/>
          </a:p>
        </p:txBody>
      </p:sp>
      <p:sp>
        <p:nvSpPr>
          <p:cNvPr id="3" name="Content Placeholder 2"/>
          <p:cNvSpPr>
            <a:spLocks noGrp="1"/>
          </p:cNvSpPr>
          <p:nvPr>
            <p:ph idx="1"/>
          </p:nvPr>
        </p:nvSpPr>
        <p:spPr>
          <a:xfrm>
            <a:off x="457200" y="1600200"/>
            <a:ext cx="8435280" cy="5069160"/>
          </a:xfrm>
        </p:spPr>
        <p:txBody>
          <a:bodyPr>
            <a:normAutofit fontScale="85000" lnSpcReduction="10000"/>
          </a:bodyPr>
          <a:lstStyle/>
          <a:p>
            <a:pPr marL="0" indent="0">
              <a:buNone/>
            </a:pPr>
            <a:r>
              <a:rPr lang="en-US" sz="4700" b="1" dirty="0" smtClean="0">
                <a:solidFill>
                  <a:srgbClr val="FF0000"/>
                </a:solidFill>
              </a:rPr>
              <a:t>SESs </a:t>
            </a:r>
            <a:r>
              <a:rPr lang="en-US" sz="4700" b="1" dirty="0">
                <a:solidFill>
                  <a:srgbClr val="FF0000"/>
                </a:solidFill>
              </a:rPr>
              <a:t>(</a:t>
            </a:r>
            <a:r>
              <a:rPr lang="en-US" sz="4700" b="1" i="1" dirty="0">
                <a:solidFill>
                  <a:srgbClr val="FF0000"/>
                </a:solidFill>
              </a:rPr>
              <a:t>f</a:t>
            </a:r>
            <a:r>
              <a:rPr lang="en-US" sz="4700" b="1" dirty="0">
                <a:solidFill>
                  <a:srgbClr val="FF0000"/>
                </a:solidFill>
              </a:rPr>
              <a:t>) are complex adaptive systems </a:t>
            </a:r>
            <a:endParaRPr lang="en-US" sz="3800" b="1" dirty="0" smtClean="0">
              <a:solidFill>
                <a:srgbClr val="FF0000"/>
              </a:solidFill>
            </a:endParaRPr>
          </a:p>
          <a:p>
            <a:r>
              <a:rPr lang="en-US" sz="4100" dirty="0" smtClean="0">
                <a:solidFill>
                  <a:srgbClr val="FF0000"/>
                </a:solidFill>
              </a:rPr>
              <a:t>Heterogeneity + </a:t>
            </a:r>
            <a:r>
              <a:rPr lang="en-US" sz="4100" dirty="0">
                <a:solidFill>
                  <a:srgbClr val="FF0000"/>
                </a:solidFill>
              </a:rPr>
              <a:t>selection </a:t>
            </a:r>
            <a:r>
              <a:rPr lang="en-US" sz="4100" dirty="0">
                <a:solidFill>
                  <a:srgbClr val="FF0000"/>
                </a:solidFill>
                <a:sym typeface="Wingdings" panose="05000000000000000000" pitchFamily="2" charset="2"/>
              </a:rPr>
              <a:t></a:t>
            </a:r>
            <a:r>
              <a:rPr lang="en-US" sz="4100" dirty="0">
                <a:solidFill>
                  <a:srgbClr val="FF0000"/>
                </a:solidFill>
              </a:rPr>
              <a:t> adaptation</a:t>
            </a:r>
          </a:p>
          <a:p>
            <a:pPr lvl="1">
              <a:buFont typeface="Wingdings"/>
              <a:buChar char="à"/>
            </a:pPr>
            <a:r>
              <a:rPr lang="en-US" sz="3300" dirty="0"/>
              <a:t>rules governing dynamics change as a result of </a:t>
            </a:r>
            <a:r>
              <a:rPr lang="en-US" sz="3300" dirty="0" smtClean="0"/>
              <a:t>experience, (</a:t>
            </a:r>
            <a:r>
              <a:rPr lang="en-US" sz="3300" dirty="0" err="1" smtClean="0"/>
              <a:t>eg</a:t>
            </a:r>
            <a:r>
              <a:rPr lang="en-US" sz="3300" dirty="0"/>
              <a:t>. antibiotic resistance, </a:t>
            </a:r>
            <a:r>
              <a:rPr lang="en-US" sz="3300" dirty="0" smtClean="0"/>
              <a:t>flood </a:t>
            </a:r>
            <a:r>
              <a:rPr lang="en-US" sz="3300" dirty="0"/>
              <a:t>plain settlements, </a:t>
            </a:r>
            <a:r>
              <a:rPr lang="en-US" sz="3300" dirty="0" smtClean="0"/>
              <a:t>innovation)</a:t>
            </a:r>
          </a:p>
          <a:p>
            <a:pPr lvl="1">
              <a:buFont typeface="Wingdings"/>
              <a:buChar char="à"/>
            </a:pPr>
            <a:r>
              <a:rPr lang="en-US" sz="3300" dirty="0" smtClean="0"/>
              <a:t>But neither the creation of variation nor “natural” selection favor sustainability.   Why?</a:t>
            </a:r>
            <a:endParaRPr lang="en-US" sz="3300" dirty="0"/>
          </a:p>
          <a:p>
            <a:r>
              <a:rPr lang="en-US" sz="4100" dirty="0" smtClean="0">
                <a:solidFill>
                  <a:srgbClr val="FF0000"/>
                </a:solidFill>
              </a:rPr>
              <a:t>Invisibilities (ignorance, externalities)</a:t>
            </a:r>
            <a:endParaRPr lang="en-US" sz="4100" dirty="0" smtClean="0"/>
          </a:p>
          <a:p>
            <a:pPr lvl="1"/>
            <a:r>
              <a:rPr lang="en-US" sz="3700" dirty="0" smtClean="0"/>
              <a:t>operate </a:t>
            </a:r>
            <a:r>
              <a:rPr lang="en-US" sz="3700" dirty="0"/>
              <a:t>across multiple time/space scales…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1066799" cy="1474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519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B697931-2848-437D-8829-E8A3BFE84429}" type="slidenum">
              <a:rPr lang="en-US" smtClean="0">
                <a:solidFill>
                  <a:srgbClr val="000000"/>
                </a:solidFill>
              </a:rPr>
              <a:pPr>
                <a:defRPr/>
              </a:pPr>
              <a:t>28</a:t>
            </a:fld>
            <a:endParaRPr lang="en-US">
              <a:solidFill>
                <a:srgbClr val="000000"/>
              </a:solidFill>
            </a:endParaRPr>
          </a:p>
        </p:txBody>
      </p:sp>
      <p:pic>
        <p:nvPicPr>
          <p:cNvPr id="3" name="Picture 3"/>
          <p:cNvPicPr>
            <a:picLocks noChangeAspect="1" noChangeArrowheads="1"/>
          </p:cNvPicPr>
          <p:nvPr/>
        </p:nvPicPr>
        <p:blipFill rotWithShape="1">
          <a:blip r:embed="rId3" cstate="print"/>
          <a:srcRect t="31385" b="34403"/>
          <a:stretch/>
        </p:blipFill>
        <p:spPr bwMode="auto">
          <a:xfrm>
            <a:off x="4495805" y="2303476"/>
            <a:ext cx="4223832" cy="3030524"/>
          </a:xfrm>
          <a:prstGeom prst="rect">
            <a:avLst/>
          </a:prstGeom>
          <a:noFill/>
          <a:ln w="9525">
            <a:noFill/>
            <a:round/>
            <a:headEnd/>
            <a:tailEnd/>
          </a:ln>
          <a:effectLst/>
        </p:spPr>
      </p:pic>
      <p:sp>
        <p:nvSpPr>
          <p:cNvPr id="7" name="Rectangle 6"/>
          <p:cNvSpPr/>
          <p:nvPr/>
        </p:nvSpPr>
        <p:spPr>
          <a:xfrm>
            <a:off x="4876800" y="6019800"/>
            <a:ext cx="3429000" cy="369332"/>
          </a:xfrm>
          <a:prstGeom prst="rect">
            <a:avLst/>
          </a:prstGeom>
        </p:spPr>
        <p:txBody>
          <a:bodyPr wrap="square" lIns="91213" tIns="45609" rIns="91213" bIns="45609">
            <a:spAutoFit/>
          </a:bodyPr>
          <a:lstStyle/>
          <a:p>
            <a:pPr algn="r" defTabSz="912222">
              <a:tabLst>
                <a:tab pos="722176" algn="l"/>
                <a:tab pos="1444351" algn="l"/>
                <a:tab pos="2166529" algn="l"/>
                <a:tab pos="2888704" algn="l"/>
                <a:tab pos="3610878" algn="l"/>
              </a:tabLst>
            </a:pPr>
            <a:r>
              <a:rPr lang="en-GB" b="1" dirty="0" smtClean="0">
                <a:solidFill>
                  <a:srgbClr val="000000"/>
                </a:solidFill>
                <a:latin typeface="Arial" charset="0"/>
                <a:ea typeface="msgothic" charset="0"/>
                <a:cs typeface="msgothic" charset="0"/>
              </a:rPr>
              <a:t>Solomon </a:t>
            </a:r>
            <a:r>
              <a:rPr lang="en-GB" b="1" dirty="0">
                <a:solidFill>
                  <a:srgbClr val="000000"/>
                </a:solidFill>
                <a:latin typeface="Arial" charset="0"/>
                <a:ea typeface="msgothic" charset="0"/>
                <a:cs typeface="msgothic" charset="0"/>
              </a:rPr>
              <a:t>et al. PNAS </a:t>
            </a:r>
            <a:r>
              <a:rPr lang="en-GB" b="1" dirty="0" smtClean="0">
                <a:solidFill>
                  <a:srgbClr val="000000"/>
                </a:solidFill>
                <a:latin typeface="Arial" charset="0"/>
                <a:ea typeface="msgothic" charset="0"/>
                <a:cs typeface="msgothic" charset="0"/>
              </a:rPr>
              <a:t>(2009)</a:t>
            </a:r>
            <a:endParaRPr lang="en-GB" b="1" dirty="0">
              <a:solidFill>
                <a:srgbClr val="000000"/>
              </a:solidFill>
              <a:latin typeface="Arial" charset="0"/>
              <a:ea typeface="msgothic" charset="0"/>
              <a:cs typeface="msgothic" charset="0"/>
            </a:endParaRPr>
          </a:p>
        </p:txBody>
      </p:sp>
      <p:pic>
        <p:nvPicPr>
          <p:cNvPr id="6" name="Picture 3"/>
          <p:cNvPicPr>
            <a:picLocks noChangeAspect="1" noChangeArrowheads="1"/>
          </p:cNvPicPr>
          <p:nvPr/>
        </p:nvPicPr>
        <p:blipFill rotWithShape="1">
          <a:blip r:embed="rId3" cstate="print"/>
          <a:srcRect b="68449"/>
          <a:stretch/>
        </p:blipFill>
        <p:spPr bwMode="auto">
          <a:xfrm>
            <a:off x="235097" y="2462980"/>
            <a:ext cx="4223832" cy="2794820"/>
          </a:xfrm>
          <a:prstGeom prst="rect">
            <a:avLst/>
          </a:prstGeom>
          <a:noFill/>
          <a:ln w="9525">
            <a:noFill/>
            <a:round/>
            <a:headEnd/>
            <a:tailEnd/>
          </a:ln>
          <a:effectLst/>
        </p:spPr>
      </p:pic>
      <p:sp>
        <p:nvSpPr>
          <p:cNvPr id="9" name="TextBox 8"/>
          <p:cNvSpPr txBox="1"/>
          <p:nvPr/>
        </p:nvSpPr>
        <p:spPr>
          <a:xfrm>
            <a:off x="395536" y="152405"/>
            <a:ext cx="7757864" cy="1938768"/>
          </a:xfrm>
          <a:prstGeom prst="rect">
            <a:avLst/>
          </a:prstGeom>
          <a:noFill/>
        </p:spPr>
        <p:txBody>
          <a:bodyPr wrap="square" lIns="91213" tIns="45609" rIns="91213" bIns="45609" rtlCol="0">
            <a:spAutoFit/>
          </a:bodyPr>
          <a:lstStyle/>
          <a:p>
            <a:pPr algn="ctr" defTabSz="912222"/>
            <a:r>
              <a:rPr lang="en-US" sz="4000" dirty="0" smtClean="0">
                <a:solidFill>
                  <a:prstClr val="black"/>
                </a:solidFill>
              </a:rPr>
              <a:t>Externalities in Time:  </a:t>
            </a:r>
          </a:p>
          <a:p>
            <a:pPr algn="ctr" defTabSz="912222"/>
            <a:r>
              <a:rPr lang="en-US" sz="4000" dirty="0" smtClean="0">
                <a:solidFill>
                  <a:prstClr val="black"/>
                </a:solidFill>
              </a:rPr>
              <a:t>Present actions primarily impact people not yet born</a:t>
            </a:r>
            <a:endParaRPr lang="en-US" sz="4000" dirty="0">
              <a:solidFill>
                <a:prstClr val="black"/>
              </a:solidFill>
            </a:endParaRPr>
          </a:p>
        </p:txBody>
      </p:sp>
    </p:spTree>
    <p:extLst>
      <p:ext uri="{BB962C8B-B14F-4D97-AF65-F5344CB8AC3E}">
        <p14:creationId xmlns:p14="http://schemas.microsoft.com/office/powerpoint/2010/main" val="29289868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24805" y="116632"/>
            <a:ext cx="8228160" cy="1026848"/>
          </a:xfrm>
        </p:spPr>
        <p:txBody>
          <a:bodyPr tIns="12773">
            <a:noAutofit/>
          </a:bodyPr>
          <a:lstStyle/>
          <a:p>
            <a:pPr>
              <a:tabLst>
                <a:tab pos="655154" algn="l"/>
                <a:tab pos="1310303" algn="l"/>
                <a:tab pos="1965459" algn="l"/>
                <a:tab pos="2620614" algn="l"/>
                <a:tab pos="3275766" algn="l"/>
                <a:tab pos="3930923" algn="l"/>
                <a:tab pos="4586076" algn="l"/>
                <a:tab pos="5241230" algn="l"/>
                <a:tab pos="5896381" algn="l"/>
                <a:tab pos="6551537" algn="l"/>
                <a:tab pos="7206691" algn="l"/>
                <a:tab pos="7861843" algn="l"/>
              </a:tabLst>
            </a:pPr>
            <a:r>
              <a:rPr lang="en-GB" sz="4000" dirty="0" smtClean="0"/>
              <a:t>Externalities in space:  </a:t>
            </a:r>
            <a:br>
              <a:rPr lang="en-GB" sz="4000" dirty="0" smtClean="0"/>
            </a:br>
            <a:r>
              <a:rPr lang="en-GB" sz="4000" dirty="0" smtClean="0"/>
              <a:t>Local actions impact people far away</a:t>
            </a:r>
            <a:endParaRPr lang="en-GB" sz="4000" dirty="0"/>
          </a:p>
        </p:txBody>
      </p:sp>
      <p:pic>
        <p:nvPicPr>
          <p:cNvPr id="2051" name="Picture 2"/>
          <p:cNvPicPr>
            <a:picLocks noChangeAspect="1" noChangeArrowheads="1"/>
          </p:cNvPicPr>
          <p:nvPr/>
        </p:nvPicPr>
        <p:blipFill>
          <a:blip r:embed="rId3" cstate="print"/>
          <a:srcRect/>
          <a:stretch>
            <a:fillRect/>
          </a:stretch>
        </p:blipFill>
        <p:spPr bwMode="auto">
          <a:xfrm>
            <a:off x="4821682" y="1752600"/>
            <a:ext cx="2874518" cy="4320000"/>
          </a:xfrm>
          <a:prstGeom prst="rect">
            <a:avLst/>
          </a:prstGeom>
          <a:noFill/>
          <a:ln w="9525">
            <a:noFill/>
            <a:round/>
            <a:headEnd/>
            <a:tailEnd/>
          </a:ln>
        </p:spPr>
      </p:pic>
      <p:pic>
        <p:nvPicPr>
          <p:cNvPr id="2052" name="Picture 3"/>
          <p:cNvPicPr>
            <a:picLocks noChangeAspect="1" noChangeArrowheads="1"/>
          </p:cNvPicPr>
          <p:nvPr/>
        </p:nvPicPr>
        <p:blipFill>
          <a:blip r:embed="rId4" cstate="print"/>
          <a:srcRect/>
          <a:stretch>
            <a:fillRect/>
          </a:stretch>
        </p:blipFill>
        <p:spPr bwMode="auto">
          <a:xfrm>
            <a:off x="0" y="0"/>
            <a:ext cx="0" cy="0"/>
          </a:xfrm>
          <a:prstGeom prst="rect">
            <a:avLst/>
          </a:prstGeom>
          <a:noFill/>
          <a:ln w="9525">
            <a:noFill/>
            <a:round/>
            <a:headEnd/>
            <a:tailEnd/>
          </a:ln>
        </p:spPr>
      </p:pic>
      <p:sp>
        <p:nvSpPr>
          <p:cNvPr id="2053" name="Text Box 4"/>
          <p:cNvSpPr txBox="1">
            <a:spLocks noChangeArrowheads="1"/>
          </p:cNvSpPr>
          <p:nvPr/>
        </p:nvSpPr>
        <p:spPr bwMode="auto">
          <a:xfrm>
            <a:off x="2590800" y="6232497"/>
            <a:ext cx="6252480" cy="505493"/>
          </a:xfrm>
          <a:prstGeom prst="rect">
            <a:avLst/>
          </a:prstGeom>
          <a:noFill/>
          <a:ln w="9525">
            <a:noFill/>
            <a:round/>
            <a:headEnd/>
            <a:tailEnd/>
          </a:ln>
        </p:spPr>
        <p:txBody>
          <a:bodyPr lIns="81450" tIns="49509" rIns="81450" bIns="40725"/>
          <a:lstStyle/>
          <a:p>
            <a:pPr algn="r">
              <a:tabLst>
                <a:tab pos="655154" algn="l"/>
                <a:tab pos="1310303" algn="l"/>
                <a:tab pos="1965459" algn="l"/>
                <a:tab pos="2620614" algn="l"/>
                <a:tab pos="3275766" algn="l"/>
                <a:tab pos="3930923" algn="l"/>
                <a:tab pos="4586076" algn="l"/>
                <a:tab pos="5241230" algn="l"/>
                <a:tab pos="5896381" algn="l"/>
              </a:tabLst>
            </a:pPr>
            <a:r>
              <a:rPr lang="en-GB" sz="1000" b="1" dirty="0">
                <a:solidFill>
                  <a:srgbClr val="000000"/>
                </a:solidFill>
              </a:rPr>
              <a:t>Journal of Geophysical Research: Atmospheres</a:t>
            </a:r>
            <a:r>
              <a:rPr lang="en-GB" sz="1000" dirty="0">
                <a:solidFill>
                  <a:srgbClr val="000000"/>
                </a:solidFill>
              </a:rPr>
              <a:t/>
            </a:r>
            <a:br>
              <a:rPr lang="en-GB" sz="1000" dirty="0">
                <a:solidFill>
                  <a:srgbClr val="000000"/>
                </a:solidFill>
              </a:rPr>
            </a:br>
            <a:r>
              <a:rPr lang="en-GB" sz="1000" dirty="0">
                <a:solidFill>
                  <a:srgbClr val="000000"/>
                </a:solidFill>
                <a:hlinkClick r:id="rId5"/>
              </a:rPr>
              <a:t>Volume 117, Issue D21, </a:t>
            </a:r>
            <a:r>
              <a:rPr lang="en-GB" sz="1000" dirty="0">
                <a:solidFill>
                  <a:srgbClr val="000000"/>
                </a:solidFill>
              </a:rPr>
              <a:t>D00V07, 17 FEB 2012 DOI: </a:t>
            </a:r>
            <a:r>
              <a:rPr lang="en-GB" sz="1000" dirty="0" smtClean="0">
                <a:solidFill>
                  <a:srgbClr val="000000"/>
                </a:solidFill>
              </a:rPr>
              <a:t>10.1029/2011JD016961</a:t>
            </a:r>
            <a:endParaRPr lang="en-GB" sz="1000" dirty="0">
              <a:solidFill>
                <a:srgbClr val="000000"/>
              </a:solidFill>
              <a:hlinkClick r:id="rId6"/>
            </a:endParaRPr>
          </a:p>
        </p:txBody>
      </p:sp>
      <p:sp>
        <p:nvSpPr>
          <p:cNvPr id="2" name="TextBox 1"/>
          <p:cNvSpPr txBox="1"/>
          <p:nvPr/>
        </p:nvSpPr>
        <p:spPr>
          <a:xfrm>
            <a:off x="790573" y="2133600"/>
            <a:ext cx="3024336" cy="3046988"/>
          </a:xfrm>
          <a:prstGeom prst="rect">
            <a:avLst/>
          </a:prstGeom>
          <a:noFill/>
        </p:spPr>
        <p:txBody>
          <a:bodyPr wrap="square" rtlCol="0">
            <a:spAutoFit/>
          </a:bodyPr>
          <a:lstStyle/>
          <a:p>
            <a:r>
              <a:rPr lang="en-GB" sz="3200" dirty="0"/>
              <a:t>Transport of Asian ozone pollution into surface air over the western United </a:t>
            </a:r>
            <a:r>
              <a:rPr lang="en-GB" sz="3200" dirty="0" smtClean="0"/>
              <a:t>States</a:t>
            </a:r>
            <a:endParaRPr lang="en-US" sz="3200" dirty="0"/>
          </a:p>
        </p:txBody>
      </p:sp>
    </p:spTree>
    <p:extLst>
      <p:ext uri="{BB962C8B-B14F-4D97-AF65-F5344CB8AC3E}">
        <p14:creationId xmlns:p14="http://schemas.microsoft.com/office/powerpoint/2010/main" val="14717771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200" y="3548090"/>
            <a:ext cx="3962400" cy="2973362"/>
          </a:xfrm>
        </p:spPr>
      </p:pic>
      <p:pic>
        <p:nvPicPr>
          <p:cNvPr id="8" name="Content Placeholder 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304800"/>
            <a:ext cx="4391464" cy="2743200"/>
          </a:xfrm>
        </p:spPr>
      </p:pic>
      <p:sp>
        <p:nvSpPr>
          <p:cNvPr id="9" name="TextBox 8"/>
          <p:cNvSpPr txBox="1"/>
          <p:nvPr/>
        </p:nvSpPr>
        <p:spPr>
          <a:xfrm>
            <a:off x="457200" y="685800"/>
            <a:ext cx="3886200" cy="2062103"/>
          </a:xfrm>
          <a:prstGeom prst="rect">
            <a:avLst/>
          </a:prstGeom>
          <a:noFill/>
        </p:spPr>
        <p:txBody>
          <a:bodyPr wrap="square" rtlCol="0">
            <a:spAutoFit/>
          </a:bodyPr>
          <a:lstStyle/>
          <a:p>
            <a:r>
              <a:rPr lang="en-US" sz="3200" dirty="0"/>
              <a:t>Humanity has the ability to make development sustainable…“</a:t>
            </a:r>
          </a:p>
        </p:txBody>
      </p:sp>
      <p:sp>
        <p:nvSpPr>
          <p:cNvPr id="11" name="TextBox 10"/>
          <p:cNvSpPr txBox="1"/>
          <p:nvPr/>
        </p:nvSpPr>
        <p:spPr>
          <a:xfrm>
            <a:off x="4648200" y="4191000"/>
            <a:ext cx="4267200" cy="2062103"/>
          </a:xfrm>
          <a:prstGeom prst="rect">
            <a:avLst/>
          </a:prstGeom>
          <a:noFill/>
        </p:spPr>
        <p:txBody>
          <a:bodyPr wrap="square" rtlCol="0">
            <a:spAutoFit/>
          </a:bodyPr>
          <a:lstStyle/>
          <a:p>
            <a:pPr algn="ctr"/>
            <a:r>
              <a:rPr lang="en-US" sz="3200" b="1" dirty="0" smtClean="0">
                <a:solidFill>
                  <a:srgbClr val="FF0000"/>
                </a:solidFill>
              </a:rPr>
              <a:t>global ENERGY demand </a:t>
            </a:r>
          </a:p>
          <a:p>
            <a:pPr algn="ctr"/>
            <a:r>
              <a:rPr lang="en-US" sz="3200" b="1" dirty="0" smtClean="0">
                <a:solidFill>
                  <a:srgbClr val="FF0000"/>
                </a:solidFill>
              </a:rPr>
              <a:t>2015 </a:t>
            </a:r>
            <a:r>
              <a:rPr lang="en-US" sz="3200" b="1" dirty="0" smtClean="0">
                <a:solidFill>
                  <a:srgbClr val="FF0000"/>
                </a:solidFill>
                <a:sym typeface="Wingdings" panose="05000000000000000000" pitchFamily="2" charset="2"/>
              </a:rPr>
              <a:t></a:t>
            </a:r>
            <a:r>
              <a:rPr lang="en-US" sz="3200" b="1" dirty="0" smtClean="0">
                <a:solidFill>
                  <a:srgbClr val="FF0000"/>
                </a:solidFill>
              </a:rPr>
              <a:t>2050:</a:t>
            </a:r>
          </a:p>
          <a:p>
            <a:pPr algn="ctr"/>
            <a:endParaRPr lang="en-US" sz="3200" b="1" dirty="0" smtClean="0">
              <a:solidFill>
                <a:srgbClr val="FF0000"/>
              </a:solidFill>
            </a:endParaRPr>
          </a:p>
          <a:p>
            <a:pPr algn="ctr"/>
            <a:r>
              <a:rPr lang="en-US" sz="3200" b="1" dirty="0" smtClean="0">
                <a:solidFill>
                  <a:srgbClr val="FF0000"/>
                </a:solidFill>
              </a:rPr>
              <a:t>+40%</a:t>
            </a:r>
            <a:endParaRPr lang="en-US" sz="3200" b="1" dirty="0">
              <a:solidFill>
                <a:srgbClr val="FF0000"/>
              </a:solidFill>
            </a:endParaRPr>
          </a:p>
        </p:txBody>
      </p:sp>
    </p:spTree>
    <p:extLst>
      <p:ext uri="{BB962C8B-B14F-4D97-AF65-F5344CB8AC3E}">
        <p14:creationId xmlns:p14="http://schemas.microsoft.com/office/powerpoint/2010/main" val="5953153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More externalities in space:</a:t>
            </a:r>
            <a:br>
              <a:rPr lang="en-US" dirty="0" smtClean="0"/>
            </a:br>
            <a:r>
              <a:rPr lang="en-US" sz="4000" dirty="0" smtClean="0"/>
              <a:t>Production </a:t>
            </a:r>
            <a:r>
              <a:rPr lang="en-US" sz="4000" dirty="0" err="1" smtClean="0"/>
              <a:t>vs</a:t>
            </a:r>
            <a:r>
              <a:rPr lang="en-US" sz="4000" dirty="0" smtClean="0"/>
              <a:t> Consumption CO2 emissions</a:t>
            </a:r>
            <a:endParaRPr lang="en-US" sz="40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43823" y="1600203"/>
            <a:ext cx="6656354" cy="4525963"/>
          </a:xfrm>
        </p:spPr>
      </p:pic>
      <p:sp>
        <p:nvSpPr>
          <p:cNvPr id="3" name="TextBox 2"/>
          <p:cNvSpPr txBox="1"/>
          <p:nvPr/>
        </p:nvSpPr>
        <p:spPr>
          <a:xfrm>
            <a:off x="6705600" y="6400800"/>
            <a:ext cx="2209800" cy="369332"/>
          </a:xfrm>
          <a:prstGeom prst="rect">
            <a:avLst/>
          </a:prstGeom>
          <a:noFill/>
        </p:spPr>
        <p:txBody>
          <a:bodyPr wrap="square" rtlCol="0">
            <a:spAutoFit/>
          </a:bodyPr>
          <a:lstStyle/>
          <a:p>
            <a:pPr algn="r"/>
            <a:r>
              <a:rPr lang="en-US" dirty="0" smtClean="0"/>
              <a:t>(IPCC, 2014)</a:t>
            </a:r>
            <a:endParaRPr lang="en-US" dirty="0"/>
          </a:p>
        </p:txBody>
      </p:sp>
    </p:spTree>
    <p:extLst>
      <p:ext uri="{BB962C8B-B14F-4D97-AF65-F5344CB8AC3E}">
        <p14:creationId xmlns:p14="http://schemas.microsoft.com/office/powerpoint/2010/main" val="23802100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315200" cy="1143000"/>
          </a:xfrm>
        </p:spPr>
        <p:txBody>
          <a:bodyPr>
            <a:noAutofit/>
          </a:bodyPr>
          <a:lstStyle/>
          <a:p>
            <a:r>
              <a:rPr lang="en-US" sz="3600" b="1" dirty="0"/>
              <a:t>B) Analytic </a:t>
            </a:r>
            <a:r>
              <a:rPr lang="en-US" sz="3600" b="1" dirty="0" smtClean="0"/>
              <a:t>challenges: </a:t>
            </a:r>
            <a:br>
              <a:rPr lang="en-US" sz="3600" b="1" dirty="0" smtClean="0"/>
            </a:br>
            <a:r>
              <a:rPr lang="en-US" sz="3600" b="1" dirty="0"/>
              <a:t>Why can’t we just muddle </a:t>
            </a:r>
            <a:r>
              <a:rPr lang="en-US" sz="3600" b="1" dirty="0" smtClean="0"/>
              <a:t>through?</a:t>
            </a:r>
            <a:endParaRPr lang="en-US" sz="3600" b="1" dirty="0"/>
          </a:p>
        </p:txBody>
      </p:sp>
      <p:sp>
        <p:nvSpPr>
          <p:cNvPr id="3" name="Content Placeholder 2"/>
          <p:cNvSpPr>
            <a:spLocks noGrp="1"/>
          </p:cNvSpPr>
          <p:nvPr>
            <p:ph idx="1"/>
          </p:nvPr>
        </p:nvSpPr>
        <p:spPr>
          <a:xfrm>
            <a:off x="457200" y="1600200"/>
            <a:ext cx="8435280" cy="5069160"/>
          </a:xfrm>
        </p:spPr>
        <p:txBody>
          <a:bodyPr>
            <a:normAutofit/>
          </a:bodyPr>
          <a:lstStyle/>
          <a:p>
            <a:r>
              <a:rPr lang="en-US" sz="4100" dirty="0" smtClean="0"/>
              <a:t>SESs </a:t>
            </a:r>
            <a:r>
              <a:rPr lang="en-US" sz="4100" dirty="0"/>
              <a:t>(</a:t>
            </a:r>
            <a:r>
              <a:rPr lang="en-US" sz="4100" i="1" dirty="0">
                <a:solidFill>
                  <a:srgbClr val="FF0000"/>
                </a:solidFill>
              </a:rPr>
              <a:t>f</a:t>
            </a:r>
            <a:r>
              <a:rPr lang="en-US" sz="4100" dirty="0"/>
              <a:t>) are complex adaptive systems </a:t>
            </a:r>
            <a:endParaRPr lang="en-US" sz="3300" dirty="0" smtClean="0"/>
          </a:p>
          <a:p>
            <a:r>
              <a:rPr lang="en-US" sz="4100" dirty="0" smtClean="0">
                <a:solidFill>
                  <a:srgbClr val="FF0000"/>
                </a:solidFill>
              </a:rPr>
              <a:t>Variability + </a:t>
            </a:r>
            <a:r>
              <a:rPr lang="en-US" sz="4100" dirty="0">
                <a:solidFill>
                  <a:srgbClr val="FF0000"/>
                </a:solidFill>
              </a:rPr>
              <a:t>selection </a:t>
            </a:r>
            <a:r>
              <a:rPr lang="en-US" sz="4100" dirty="0">
                <a:solidFill>
                  <a:srgbClr val="FF0000"/>
                </a:solidFill>
                <a:sym typeface="Wingdings" panose="05000000000000000000" pitchFamily="2" charset="2"/>
              </a:rPr>
              <a:t></a:t>
            </a:r>
            <a:r>
              <a:rPr lang="en-US" sz="4100" dirty="0">
                <a:solidFill>
                  <a:srgbClr val="FF0000"/>
                </a:solidFill>
              </a:rPr>
              <a:t> adaptation</a:t>
            </a:r>
          </a:p>
          <a:p>
            <a:r>
              <a:rPr lang="en-US" sz="4100" dirty="0" smtClean="0">
                <a:solidFill>
                  <a:srgbClr val="FF0000"/>
                </a:solidFill>
              </a:rPr>
              <a:t>Invisibilities (ignorance, externalities)</a:t>
            </a:r>
            <a:endParaRPr lang="en-US" sz="3700" dirty="0"/>
          </a:p>
          <a:p>
            <a:r>
              <a:rPr lang="en-US" sz="4100" dirty="0" smtClean="0">
                <a:solidFill>
                  <a:srgbClr val="FF0000"/>
                </a:solidFill>
              </a:rPr>
              <a:t>Complexity</a:t>
            </a:r>
            <a:r>
              <a:rPr lang="en-US" sz="4100" dirty="0" smtClean="0"/>
              <a:t>: </a:t>
            </a:r>
          </a:p>
          <a:p>
            <a:pPr lvl="1"/>
            <a:r>
              <a:rPr lang="en-US" sz="3700" dirty="0" smtClean="0"/>
              <a:t>“You </a:t>
            </a:r>
            <a:r>
              <a:rPr lang="en-US" sz="3700" dirty="0"/>
              <a:t>can’t just do one thing… </a:t>
            </a:r>
            <a:r>
              <a:rPr lang="en-US" sz="3700" dirty="0" smtClean="0"/>
              <a:t>” (</a:t>
            </a:r>
            <a:r>
              <a:rPr lang="en-US" sz="3700" dirty="0" err="1" smtClean="0"/>
              <a:t>eg</a:t>
            </a:r>
            <a:r>
              <a:rPr lang="en-US" sz="3700" dirty="0" smtClean="0"/>
              <a:t>. biofuel)</a:t>
            </a:r>
            <a:endParaRPr lang="en-US" sz="37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1066799" cy="1474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89052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228600" y="228600"/>
            <a:ext cx="8718840" cy="972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9pPr>
          </a:lstStyle>
          <a:p>
            <a:pPr algn="ctr" defTabSz="414683" fontAlgn="base" hangingPunct="0">
              <a:lnSpc>
                <a:spcPct val="93000"/>
              </a:lnSpc>
              <a:spcBef>
                <a:spcPct val="0"/>
              </a:spcBef>
              <a:spcAft>
                <a:spcPct val="0"/>
              </a:spcAft>
              <a:buClr>
                <a:srgbClr val="000000"/>
              </a:buClr>
              <a:buSzPct val="45000"/>
            </a:pPr>
            <a:r>
              <a:rPr lang="en-GB" altLang="en-US" sz="3600" b="1" dirty="0" smtClean="0">
                <a:solidFill>
                  <a:srgbClr val="FF0000"/>
                </a:solidFill>
                <a:latin typeface="Arial" charset="0"/>
              </a:rPr>
              <a:t>Complexity (you can’t do just one thing) </a:t>
            </a:r>
            <a:r>
              <a:rPr lang="en-GB" altLang="en-US" sz="3600" dirty="0" smtClean="0">
                <a:latin typeface="Arial" charset="0"/>
              </a:rPr>
              <a:t>Cascading impacts of US biofuel mandate</a:t>
            </a:r>
            <a:endParaRPr lang="en-GB" altLang="en-US" sz="3600" dirty="0">
              <a:latin typeface="Arial"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040" y="1409620"/>
            <a:ext cx="7804800" cy="47625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5029200" y="6477000"/>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pPr algn="r" defTabSz="414683" fontAlgn="base" hangingPunct="0">
              <a:lnSpc>
                <a:spcPct val="93000"/>
              </a:lnSpc>
              <a:spcBef>
                <a:spcPct val="0"/>
              </a:spcBef>
              <a:spcAft>
                <a:spcPct val="0"/>
              </a:spcAft>
              <a:buClr>
                <a:srgbClr val="000000"/>
              </a:buClr>
              <a:buSzPct val="45000"/>
            </a:pPr>
            <a:r>
              <a:rPr lang="en-GB" altLang="en-US" sz="1100" b="1" dirty="0" err="1">
                <a:latin typeface="Arial" charset="0"/>
              </a:rPr>
              <a:t>Jianguo</a:t>
            </a:r>
            <a:r>
              <a:rPr lang="en-GB" altLang="en-US" sz="1100" b="1" dirty="0">
                <a:latin typeface="Arial" charset="0"/>
              </a:rPr>
              <a:t> Liu et al. Science 2015;347:1258832</a:t>
            </a:r>
          </a:p>
        </p:txBody>
      </p:sp>
    </p:spTree>
    <p:extLst>
      <p:ext uri="{BB962C8B-B14F-4D97-AF65-F5344CB8AC3E}">
        <p14:creationId xmlns:p14="http://schemas.microsoft.com/office/powerpoint/2010/main" val="717487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315200" cy="1143000"/>
          </a:xfrm>
        </p:spPr>
        <p:txBody>
          <a:bodyPr>
            <a:noAutofit/>
          </a:bodyPr>
          <a:lstStyle/>
          <a:p>
            <a:r>
              <a:rPr lang="en-US" sz="3600" b="1" dirty="0"/>
              <a:t>B) Analytic </a:t>
            </a:r>
            <a:r>
              <a:rPr lang="en-US" sz="3600" b="1" dirty="0" smtClean="0"/>
              <a:t>challenges: </a:t>
            </a:r>
            <a:br>
              <a:rPr lang="en-US" sz="3600" b="1" dirty="0" smtClean="0"/>
            </a:br>
            <a:r>
              <a:rPr lang="en-US" sz="3600" b="1" dirty="0"/>
              <a:t>Why can’t we just muddle </a:t>
            </a:r>
            <a:r>
              <a:rPr lang="en-US" sz="3600" b="1" dirty="0" smtClean="0"/>
              <a:t>through?</a:t>
            </a:r>
            <a:endParaRPr lang="en-US" sz="3600" b="1" dirty="0"/>
          </a:p>
        </p:txBody>
      </p:sp>
      <p:sp>
        <p:nvSpPr>
          <p:cNvPr id="3" name="Content Placeholder 2"/>
          <p:cNvSpPr>
            <a:spLocks noGrp="1"/>
          </p:cNvSpPr>
          <p:nvPr>
            <p:ph idx="1"/>
          </p:nvPr>
        </p:nvSpPr>
        <p:spPr>
          <a:xfrm>
            <a:off x="457200" y="1600200"/>
            <a:ext cx="8435280" cy="5069160"/>
          </a:xfrm>
        </p:spPr>
        <p:txBody>
          <a:bodyPr>
            <a:normAutofit fontScale="92500"/>
          </a:bodyPr>
          <a:lstStyle/>
          <a:p>
            <a:r>
              <a:rPr lang="en-US" sz="4100" dirty="0" smtClean="0"/>
              <a:t>SESs </a:t>
            </a:r>
            <a:r>
              <a:rPr lang="en-US" sz="4100" dirty="0"/>
              <a:t>(</a:t>
            </a:r>
            <a:r>
              <a:rPr lang="en-US" sz="4100" i="1" dirty="0">
                <a:solidFill>
                  <a:srgbClr val="FF0000"/>
                </a:solidFill>
              </a:rPr>
              <a:t>f</a:t>
            </a:r>
            <a:r>
              <a:rPr lang="en-US" sz="4100" dirty="0"/>
              <a:t>) are complex adaptive systems </a:t>
            </a:r>
            <a:endParaRPr lang="en-US" sz="3300" dirty="0" smtClean="0"/>
          </a:p>
          <a:p>
            <a:r>
              <a:rPr lang="en-US" sz="4100" dirty="0" smtClean="0">
                <a:solidFill>
                  <a:srgbClr val="FF0000"/>
                </a:solidFill>
              </a:rPr>
              <a:t>Variability + </a:t>
            </a:r>
            <a:r>
              <a:rPr lang="en-US" sz="4100" dirty="0">
                <a:solidFill>
                  <a:srgbClr val="FF0000"/>
                </a:solidFill>
              </a:rPr>
              <a:t>selection </a:t>
            </a:r>
            <a:r>
              <a:rPr lang="en-US" sz="4100" dirty="0">
                <a:solidFill>
                  <a:srgbClr val="FF0000"/>
                </a:solidFill>
                <a:sym typeface="Wingdings" panose="05000000000000000000" pitchFamily="2" charset="2"/>
              </a:rPr>
              <a:t></a:t>
            </a:r>
            <a:r>
              <a:rPr lang="en-US" sz="4100" dirty="0">
                <a:solidFill>
                  <a:srgbClr val="FF0000"/>
                </a:solidFill>
              </a:rPr>
              <a:t> </a:t>
            </a:r>
            <a:r>
              <a:rPr lang="en-US" sz="4100" dirty="0" smtClean="0">
                <a:solidFill>
                  <a:srgbClr val="FF0000"/>
                </a:solidFill>
              </a:rPr>
              <a:t>adaptation</a:t>
            </a:r>
            <a:endParaRPr lang="en-US" sz="3300" dirty="0"/>
          </a:p>
          <a:p>
            <a:r>
              <a:rPr lang="en-US" sz="4100" dirty="0" smtClean="0">
                <a:solidFill>
                  <a:srgbClr val="FF0000"/>
                </a:solidFill>
              </a:rPr>
              <a:t>Invisibilities (ignorance, externalities)</a:t>
            </a:r>
            <a:endParaRPr lang="en-US" sz="4100" dirty="0" smtClean="0"/>
          </a:p>
          <a:p>
            <a:r>
              <a:rPr lang="en-US" sz="4100" dirty="0" smtClean="0">
                <a:solidFill>
                  <a:srgbClr val="FF0000"/>
                </a:solidFill>
              </a:rPr>
              <a:t>Complexity (cant do just one thing…)</a:t>
            </a:r>
            <a:r>
              <a:rPr lang="en-US" sz="4100" dirty="0" smtClean="0"/>
              <a:t> </a:t>
            </a:r>
          </a:p>
          <a:p>
            <a:pPr marL="342118" lvl="1" indent="-342118">
              <a:buFont typeface="Arial" panose="020B0604020202020204" pitchFamily="34" charset="0"/>
              <a:buChar char="•"/>
            </a:pPr>
            <a:r>
              <a:rPr lang="en-US" sz="4100" dirty="0" smtClean="0">
                <a:solidFill>
                  <a:srgbClr val="FF0000"/>
                </a:solidFill>
              </a:rPr>
              <a:t>Thresholds/discontinuities </a:t>
            </a:r>
          </a:p>
          <a:p>
            <a:pPr marL="742168" lvl="2" indent="-342118"/>
            <a:r>
              <a:rPr lang="en-US" sz="3700" dirty="0" smtClean="0"/>
              <a:t>limit “try &amp; see” approaches (</a:t>
            </a:r>
            <a:r>
              <a:rPr lang="en-US" sz="3700" dirty="0" err="1" smtClean="0"/>
              <a:t>eg</a:t>
            </a:r>
            <a:r>
              <a:rPr lang="en-US" sz="3700" dirty="0" smtClean="0"/>
              <a:t>. poverty </a:t>
            </a:r>
            <a:r>
              <a:rPr lang="en-US" sz="3700" dirty="0"/>
              <a:t>traps, ice-sheet collapses</a:t>
            </a:r>
            <a:r>
              <a:rPr lang="en-US" sz="3700" dirty="0" smtClean="0"/>
              <a:t>, pandemics)</a:t>
            </a:r>
            <a:endParaRPr lang="en-US" sz="3700" b="1" dirty="0">
              <a:solidFill>
                <a:srgbClr val="FF000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1066799" cy="1474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89052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008112"/>
          </a:xfrm>
        </p:spPr>
        <p:txBody>
          <a:bodyPr>
            <a:normAutofit/>
          </a:bodyPr>
          <a:lstStyle/>
          <a:p>
            <a:r>
              <a:rPr lang="en-US" dirty="0" smtClean="0"/>
              <a:t>Tipping points, Regime shifts</a:t>
            </a:r>
            <a:endParaRPr lang="en-US" dirty="0"/>
          </a:p>
        </p:txBody>
      </p:sp>
      <p:pic>
        <p:nvPicPr>
          <p:cNvPr id="205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8862" t="2780"/>
          <a:stretch/>
        </p:blipFill>
        <p:spPr bwMode="auto">
          <a:xfrm>
            <a:off x="2557717" y="1591715"/>
            <a:ext cx="3995483" cy="4199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91713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Tipping points in the climate system</a:t>
            </a:r>
            <a:endParaRPr lang="en-US" dirty="0"/>
          </a:p>
        </p:txBody>
      </p:sp>
      <p:pic>
        <p:nvPicPr>
          <p:cNvPr id="717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55" t="2982"/>
          <a:stretch/>
        </p:blipFill>
        <p:spPr bwMode="auto">
          <a:xfrm>
            <a:off x="585216" y="2011679"/>
            <a:ext cx="8101584" cy="3820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248400" y="6130170"/>
            <a:ext cx="2659320" cy="369332"/>
          </a:xfrm>
          <a:prstGeom prst="rect">
            <a:avLst/>
          </a:prstGeom>
          <a:noFill/>
        </p:spPr>
        <p:txBody>
          <a:bodyPr wrap="square" rtlCol="0">
            <a:spAutoFit/>
          </a:bodyPr>
          <a:lstStyle/>
          <a:p>
            <a:pPr lvl="1" algn="r"/>
            <a:r>
              <a:rPr lang="en-US" dirty="0" smtClean="0"/>
              <a:t>(Lenton et al. 2008)</a:t>
            </a:r>
            <a:endParaRPr lang="en-US" dirty="0"/>
          </a:p>
        </p:txBody>
      </p:sp>
    </p:spTree>
    <p:extLst>
      <p:ext uri="{BB962C8B-B14F-4D97-AF65-F5344CB8AC3E}">
        <p14:creationId xmlns:p14="http://schemas.microsoft.com/office/powerpoint/2010/main" val="38105592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Tipping points as poverty traps</a:t>
            </a:r>
            <a:endParaRPr lang="en-US" dirty="0"/>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08168" y="1600200"/>
            <a:ext cx="672766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172200" y="6312195"/>
            <a:ext cx="2611549" cy="369332"/>
          </a:xfrm>
          <a:prstGeom prst="rect">
            <a:avLst/>
          </a:prstGeom>
          <a:noFill/>
        </p:spPr>
        <p:txBody>
          <a:bodyPr wrap="none" rtlCol="0">
            <a:spAutoFit/>
          </a:bodyPr>
          <a:lstStyle/>
          <a:p>
            <a:r>
              <a:rPr lang="en-US" dirty="0" smtClean="0"/>
              <a:t>(Barrett &amp; </a:t>
            </a:r>
            <a:r>
              <a:rPr lang="en-US" dirty="0" err="1" smtClean="0"/>
              <a:t>Constas</a:t>
            </a:r>
            <a:r>
              <a:rPr lang="en-US" dirty="0" smtClean="0"/>
              <a:t>, 2014)</a:t>
            </a:r>
            <a:endParaRPr lang="en-US" dirty="0"/>
          </a:p>
        </p:txBody>
      </p:sp>
    </p:spTree>
    <p:extLst>
      <p:ext uri="{BB962C8B-B14F-4D97-AF65-F5344CB8AC3E}">
        <p14:creationId xmlns:p14="http://schemas.microsoft.com/office/powerpoint/2010/main" val="6389716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315200" cy="1143000"/>
          </a:xfrm>
        </p:spPr>
        <p:txBody>
          <a:bodyPr>
            <a:noAutofit/>
          </a:bodyPr>
          <a:lstStyle/>
          <a:p>
            <a:r>
              <a:rPr lang="en-US" sz="3600" b="1" dirty="0"/>
              <a:t>B) Analytic </a:t>
            </a:r>
            <a:r>
              <a:rPr lang="en-US" sz="3600" b="1" dirty="0" smtClean="0"/>
              <a:t>challenges: </a:t>
            </a:r>
            <a:br>
              <a:rPr lang="en-US" sz="3600" b="1" dirty="0" smtClean="0"/>
            </a:br>
            <a:r>
              <a:rPr lang="en-US" sz="3600" b="1" dirty="0"/>
              <a:t>Why can’t we just muddle </a:t>
            </a:r>
            <a:r>
              <a:rPr lang="en-US" sz="3600" b="1" dirty="0" smtClean="0"/>
              <a:t>through?</a:t>
            </a:r>
            <a:endParaRPr lang="en-US" sz="3600" b="1" dirty="0"/>
          </a:p>
        </p:txBody>
      </p:sp>
      <p:sp>
        <p:nvSpPr>
          <p:cNvPr id="3" name="Content Placeholder 2"/>
          <p:cNvSpPr>
            <a:spLocks noGrp="1"/>
          </p:cNvSpPr>
          <p:nvPr>
            <p:ph idx="1"/>
          </p:nvPr>
        </p:nvSpPr>
        <p:spPr>
          <a:xfrm>
            <a:off x="457200" y="1600200"/>
            <a:ext cx="8435280" cy="5069160"/>
          </a:xfrm>
        </p:spPr>
        <p:txBody>
          <a:bodyPr>
            <a:normAutofit lnSpcReduction="10000"/>
          </a:bodyPr>
          <a:lstStyle/>
          <a:p>
            <a:r>
              <a:rPr lang="en-US" sz="3800" dirty="0" smtClean="0"/>
              <a:t>SESs </a:t>
            </a:r>
            <a:r>
              <a:rPr lang="en-US" sz="3800" dirty="0"/>
              <a:t>(</a:t>
            </a:r>
            <a:r>
              <a:rPr lang="en-US" sz="3800" i="1" dirty="0">
                <a:solidFill>
                  <a:srgbClr val="FF0000"/>
                </a:solidFill>
              </a:rPr>
              <a:t>f</a:t>
            </a:r>
            <a:r>
              <a:rPr lang="en-US" sz="3800" dirty="0"/>
              <a:t>) are complex adaptive </a:t>
            </a:r>
            <a:r>
              <a:rPr lang="en-US" sz="3800" dirty="0" smtClean="0"/>
              <a:t>systems! </a:t>
            </a:r>
          </a:p>
          <a:p>
            <a:r>
              <a:rPr lang="en-US" sz="3800" dirty="0" smtClean="0">
                <a:solidFill>
                  <a:srgbClr val="FF0000"/>
                </a:solidFill>
              </a:rPr>
              <a:t>Heterogeneity + </a:t>
            </a:r>
            <a:r>
              <a:rPr lang="en-US" sz="3800" dirty="0">
                <a:solidFill>
                  <a:srgbClr val="FF0000"/>
                </a:solidFill>
              </a:rPr>
              <a:t>selection </a:t>
            </a:r>
            <a:r>
              <a:rPr lang="en-US" sz="3800" dirty="0">
                <a:solidFill>
                  <a:srgbClr val="FF0000"/>
                </a:solidFill>
                <a:sym typeface="Wingdings" panose="05000000000000000000" pitchFamily="2" charset="2"/>
              </a:rPr>
              <a:t></a:t>
            </a:r>
            <a:r>
              <a:rPr lang="en-US" sz="3800" dirty="0">
                <a:solidFill>
                  <a:srgbClr val="FF0000"/>
                </a:solidFill>
              </a:rPr>
              <a:t> </a:t>
            </a:r>
            <a:r>
              <a:rPr lang="en-US" sz="3800" dirty="0" smtClean="0">
                <a:solidFill>
                  <a:srgbClr val="FF0000"/>
                </a:solidFill>
              </a:rPr>
              <a:t>adaptation</a:t>
            </a:r>
            <a:endParaRPr lang="en-US" sz="3800" dirty="0"/>
          </a:p>
          <a:p>
            <a:r>
              <a:rPr lang="en-US" sz="3800" dirty="0" smtClean="0">
                <a:solidFill>
                  <a:srgbClr val="FF0000"/>
                </a:solidFill>
              </a:rPr>
              <a:t>Invisibilities (ignorance, externalities)</a:t>
            </a:r>
          </a:p>
          <a:p>
            <a:r>
              <a:rPr lang="en-US" sz="3800" dirty="0" smtClean="0">
                <a:solidFill>
                  <a:srgbClr val="FF0000"/>
                </a:solidFill>
              </a:rPr>
              <a:t>Complexity</a:t>
            </a:r>
            <a:r>
              <a:rPr lang="en-US" sz="3800" dirty="0"/>
              <a:t> </a:t>
            </a:r>
            <a:r>
              <a:rPr lang="en-US" sz="3800" dirty="0" smtClean="0">
                <a:solidFill>
                  <a:srgbClr val="FF0000"/>
                </a:solidFill>
              </a:rPr>
              <a:t>(can’t do just one thing)</a:t>
            </a:r>
          </a:p>
          <a:p>
            <a:pPr marL="342118" lvl="1" indent="-342118">
              <a:buFont typeface="Arial" panose="020B0604020202020204" pitchFamily="34" charset="0"/>
              <a:buChar char="•"/>
            </a:pPr>
            <a:r>
              <a:rPr lang="en-US" sz="3800" dirty="0" smtClean="0">
                <a:solidFill>
                  <a:srgbClr val="FF0000"/>
                </a:solidFill>
              </a:rPr>
              <a:t>Thresholds/discontinuities </a:t>
            </a:r>
          </a:p>
          <a:p>
            <a:pPr marL="0" indent="-400050"/>
            <a:r>
              <a:rPr lang="en-US" sz="3800" dirty="0" smtClean="0">
                <a:solidFill>
                  <a:srgbClr val="FF0000"/>
                </a:solidFill>
              </a:rPr>
              <a:t>Polycentric / transition governance</a:t>
            </a:r>
          </a:p>
          <a:p>
            <a:pPr marL="800100" lvl="2" indent="-400050"/>
            <a:r>
              <a:rPr lang="en-US" sz="2800" dirty="0" smtClean="0"/>
              <a:t>Need to reconcile local, short term interests with global long term ones  (</a:t>
            </a:r>
            <a:r>
              <a:rPr lang="en-US" sz="2800" dirty="0" err="1" smtClean="0"/>
              <a:t>eg</a:t>
            </a:r>
            <a:r>
              <a:rPr lang="en-US" sz="2800" dirty="0" smtClean="0"/>
              <a:t> ‘climate clubs’)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1066799" cy="1474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34047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944562"/>
          </a:xfrm>
        </p:spPr>
        <p:txBody>
          <a:bodyPr>
            <a:noAutofit/>
          </a:bodyPr>
          <a:lstStyle/>
          <a:p>
            <a:r>
              <a:rPr lang="en-US" sz="3600" dirty="0"/>
              <a:t>B) Analytic </a:t>
            </a:r>
            <a:r>
              <a:rPr lang="en-US" sz="3600" dirty="0" smtClean="0"/>
              <a:t>challenges: research </a:t>
            </a:r>
            <a:r>
              <a:rPr lang="en-US" sz="3600" b="1" dirty="0" smtClean="0"/>
              <a:t>Implications</a:t>
            </a:r>
            <a:r>
              <a:rPr lang="en-US" sz="3600" dirty="0" smtClean="0"/>
              <a:t> of SESs as </a:t>
            </a:r>
            <a:r>
              <a:rPr lang="en-US" sz="3600" dirty="0"/>
              <a:t>complex adaptive systems</a:t>
            </a:r>
            <a:endParaRPr lang="en-US" sz="3600" dirty="0">
              <a:solidFill>
                <a:srgbClr val="FF0000"/>
              </a:solidFill>
            </a:endParaRPr>
          </a:p>
        </p:txBody>
      </p:sp>
      <p:sp>
        <p:nvSpPr>
          <p:cNvPr id="3" name="Content Placeholder 2"/>
          <p:cNvSpPr>
            <a:spLocks noGrp="1"/>
          </p:cNvSpPr>
          <p:nvPr>
            <p:ph idx="1"/>
          </p:nvPr>
        </p:nvSpPr>
        <p:spPr>
          <a:xfrm>
            <a:off x="457200" y="1371600"/>
            <a:ext cx="8435280" cy="5297760"/>
          </a:xfrm>
        </p:spPr>
        <p:txBody>
          <a:bodyPr>
            <a:normAutofit fontScale="92500" lnSpcReduction="20000"/>
          </a:bodyPr>
          <a:lstStyle/>
          <a:p>
            <a:r>
              <a:rPr lang="en-US" b="1" dirty="0" smtClean="0"/>
              <a:t>Acknowledge the limits of predictability, and thus of social cost / benefit framing of challenge</a:t>
            </a:r>
            <a:r>
              <a:rPr lang="en-US" dirty="0" smtClean="0"/>
              <a:t>: </a:t>
            </a:r>
          </a:p>
          <a:p>
            <a:pPr lvl="1"/>
            <a:r>
              <a:rPr lang="en-US" dirty="0" smtClean="0"/>
              <a:t>always remain unknowns, complexities, invisibilities, exogenous factors you can’t or don’t bother to model…</a:t>
            </a:r>
          </a:p>
          <a:p>
            <a:pPr lvl="1"/>
            <a:r>
              <a:rPr lang="en-US" dirty="0" smtClean="0">
                <a:sym typeface="Wingdings" panose="05000000000000000000" pitchFamily="2" charset="2"/>
              </a:rPr>
              <a:t>See critiques of IPCC and other integrated assessments </a:t>
            </a:r>
          </a:p>
          <a:p>
            <a:r>
              <a:rPr lang="en-US" b="1" dirty="0" smtClean="0">
                <a:sym typeface="Wingdings" panose="05000000000000000000" pitchFamily="2" charset="2"/>
              </a:rPr>
              <a:t>Focus on identifying </a:t>
            </a:r>
            <a:r>
              <a:rPr lang="en-US" b="1" i="1" dirty="0" smtClean="0">
                <a:sym typeface="Wingdings" panose="05000000000000000000" pitchFamily="2" charset="2"/>
              </a:rPr>
              <a:t>structural changes </a:t>
            </a:r>
            <a:r>
              <a:rPr lang="en-US" dirty="0" smtClean="0">
                <a:sym typeface="Wingdings" panose="05000000000000000000" pitchFamily="2" charset="2"/>
              </a:rPr>
              <a:t>that have general capacity to promote SD in a complex, adaptive, surprising world…</a:t>
            </a:r>
          </a:p>
          <a:p>
            <a:pPr marL="971550" lvl="1" indent="-514350">
              <a:buFont typeface="+mj-lt"/>
              <a:buAutoNum type="arabicPeriod"/>
            </a:pPr>
            <a:r>
              <a:rPr lang="en-US" dirty="0" smtClean="0">
                <a:solidFill>
                  <a:srgbClr val="FF0000"/>
                </a:solidFill>
                <a:sym typeface="Wingdings" panose="05000000000000000000" pitchFamily="2" charset="2"/>
              </a:rPr>
              <a:t>Light up the invisibilities (unknowns, externalities)</a:t>
            </a:r>
          </a:p>
          <a:p>
            <a:pPr marL="971550" lvl="1" indent="-514350">
              <a:buFont typeface="+mj-lt"/>
              <a:buAutoNum type="arabicPeriod"/>
            </a:pPr>
            <a:r>
              <a:rPr lang="en-US" dirty="0" smtClean="0">
                <a:solidFill>
                  <a:srgbClr val="FF0000"/>
                </a:solidFill>
                <a:sym typeface="Wingdings" panose="05000000000000000000" pitchFamily="2" charset="2"/>
              </a:rPr>
              <a:t>Map and monitor thresholds (“safe operating spaces”)</a:t>
            </a:r>
          </a:p>
          <a:p>
            <a:pPr marL="971550" lvl="1" indent="-514350">
              <a:buFont typeface="+mj-lt"/>
              <a:buAutoNum type="arabicPeriod"/>
            </a:pPr>
            <a:r>
              <a:rPr lang="en-US" dirty="0">
                <a:solidFill>
                  <a:srgbClr val="FF0000"/>
                </a:solidFill>
                <a:sym typeface="Wingdings" panose="05000000000000000000" pitchFamily="2" charset="2"/>
              </a:rPr>
              <a:t>Invent stronger polycentric governance arrangements</a:t>
            </a:r>
          </a:p>
          <a:p>
            <a:pPr marL="971550" lvl="1" indent="-514350">
              <a:buFont typeface="+mj-lt"/>
              <a:buAutoNum type="arabicPeriod"/>
            </a:pPr>
            <a:r>
              <a:rPr lang="en-US" dirty="0" smtClean="0">
                <a:solidFill>
                  <a:srgbClr val="FF0000"/>
                </a:solidFill>
                <a:sym typeface="Wingdings" panose="05000000000000000000" pitchFamily="2" charset="2"/>
              </a:rPr>
              <a:t>Develop theory of </a:t>
            </a:r>
            <a:r>
              <a:rPr lang="en-US" i="1" dirty="0" smtClean="0">
                <a:solidFill>
                  <a:srgbClr val="FF0000"/>
                </a:solidFill>
                <a:sym typeface="Wingdings" panose="05000000000000000000" pitchFamily="2" charset="2"/>
              </a:rPr>
              <a:t>general</a:t>
            </a:r>
            <a:r>
              <a:rPr lang="en-US" dirty="0" smtClean="0">
                <a:solidFill>
                  <a:srgbClr val="FF0000"/>
                </a:solidFill>
                <a:sym typeface="Wingdings" panose="05000000000000000000" pitchFamily="2" charset="2"/>
              </a:rPr>
              <a:t> coping capacity (including resilience, vulnerability, adaptation)</a:t>
            </a:r>
          </a:p>
          <a:p>
            <a:endParaRPr lang="en-US" b="1" dirty="0">
              <a:solidFill>
                <a:srgbClr val="FF0000"/>
              </a:solidFill>
            </a:endParaRPr>
          </a:p>
        </p:txBody>
      </p:sp>
    </p:spTree>
    <p:extLst>
      <p:ext uri="{BB962C8B-B14F-4D97-AF65-F5344CB8AC3E}">
        <p14:creationId xmlns:p14="http://schemas.microsoft.com/office/powerpoint/2010/main" val="55068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3"/>
          <p:cNvGrpSpPr/>
          <p:nvPr/>
        </p:nvGrpSpPr>
        <p:grpSpPr>
          <a:xfrm>
            <a:off x="990600" y="1524000"/>
            <a:ext cx="7162800" cy="4572000"/>
            <a:chOff x="990600" y="1143000"/>
            <a:chExt cx="7162800" cy="4572000"/>
          </a:xfrm>
        </p:grpSpPr>
        <p:grpSp>
          <p:nvGrpSpPr>
            <p:cNvPr id="3" name="Group 41"/>
            <p:cNvGrpSpPr/>
            <p:nvPr/>
          </p:nvGrpSpPr>
          <p:grpSpPr>
            <a:xfrm>
              <a:off x="990600" y="1143000"/>
              <a:ext cx="7162800" cy="4572000"/>
              <a:chOff x="990600" y="1143000"/>
              <a:chExt cx="7162800" cy="4572000"/>
            </a:xfrm>
          </p:grpSpPr>
          <p:sp>
            <p:nvSpPr>
              <p:cNvPr id="5" name="Rounded Rectangle 4"/>
              <p:cNvSpPr/>
              <p:nvPr/>
            </p:nvSpPr>
            <p:spPr>
              <a:xfrm>
                <a:off x="990600" y="1143000"/>
                <a:ext cx="7162800" cy="4572000"/>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le 5"/>
              <p:cNvSpPr/>
              <p:nvPr/>
            </p:nvSpPr>
            <p:spPr>
              <a:xfrm>
                <a:off x="1371600" y="1600200"/>
                <a:ext cx="6400800" cy="36576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1828800" y="2057400"/>
                <a:ext cx="2133600" cy="2895600"/>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5181600" y="2057400"/>
                <a:ext cx="2133600" cy="2895600"/>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3810000" y="2743200"/>
                <a:ext cx="1524000" cy="1447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1600200" y="1676400"/>
                <a:ext cx="2667000" cy="400110"/>
              </a:xfrm>
              <a:prstGeom prst="rect">
                <a:avLst/>
              </a:prstGeom>
              <a:noFill/>
            </p:spPr>
            <p:txBody>
              <a:bodyPr wrap="square" rtlCol="0">
                <a:spAutoFit/>
              </a:bodyPr>
              <a:lstStyle/>
              <a:p>
                <a:pPr algn="ctr"/>
                <a:r>
                  <a:rPr lang="en-US" sz="2000" b="1" dirty="0" smtClean="0">
                    <a:solidFill>
                      <a:prstClr val="black"/>
                    </a:solidFill>
                  </a:rPr>
                  <a:t>SES characteristics </a:t>
                </a:r>
                <a:r>
                  <a:rPr lang="en-US" sz="1600" b="1" i="1" dirty="0" smtClean="0">
                    <a:solidFill>
                      <a:prstClr val="black"/>
                    </a:solidFill>
                  </a:rPr>
                  <a:t>(now)</a:t>
                </a:r>
                <a:endParaRPr lang="en-US" sz="2000" b="1" i="1" dirty="0">
                  <a:solidFill>
                    <a:prstClr val="black"/>
                  </a:solidFill>
                </a:endParaRPr>
              </a:p>
            </p:txBody>
          </p:sp>
          <p:sp>
            <p:nvSpPr>
              <p:cNvPr id="16" name="TextBox 15"/>
              <p:cNvSpPr txBox="1"/>
              <p:nvPr/>
            </p:nvSpPr>
            <p:spPr>
              <a:xfrm>
                <a:off x="4876800" y="1676400"/>
                <a:ext cx="2819400" cy="400110"/>
              </a:xfrm>
              <a:prstGeom prst="rect">
                <a:avLst/>
              </a:prstGeom>
              <a:noFill/>
            </p:spPr>
            <p:txBody>
              <a:bodyPr wrap="square" rtlCol="0">
                <a:spAutoFit/>
              </a:bodyPr>
              <a:lstStyle/>
              <a:p>
                <a:pPr algn="ctr"/>
                <a:r>
                  <a:rPr lang="en-US" sz="2000" b="1" dirty="0" smtClean="0">
                    <a:solidFill>
                      <a:prstClr val="black"/>
                    </a:solidFill>
                  </a:rPr>
                  <a:t>SES characteristics* </a:t>
                </a:r>
                <a:r>
                  <a:rPr lang="en-US" sz="1600" b="1" i="1" dirty="0" smtClean="0">
                    <a:solidFill>
                      <a:prstClr val="black"/>
                    </a:solidFill>
                  </a:rPr>
                  <a:t>(later)</a:t>
                </a:r>
                <a:endParaRPr lang="en-US" sz="2000" b="1" i="1" dirty="0">
                  <a:solidFill>
                    <a:prstClr val="black"/>
                  </a:solidFill>
                </a:endParaRPr>
              </a:p>
            </p:txBody>
          </p:sp>
          <p:sp>
            <p:nvSpPr>
              <p:cNvPr id="19" name="TextBox 18"/>
              <p:cNvSpPr txBox="1"/>
              <p:nvPr/>
            </p:nvSpPr>
            <p:spPr>
              <a:xfrm>
                <a:off x="3810000" y="3453825"/>
                <a:ext cx="1524000" cy="584775"/>
              </a:xfrm>
              <a:prstGeom prst="rect">
                <a:avLst/>
              </a:prstGeom>
              <a:noFill/>
            </p:spPr>
            <p:txBody>
              <a:bodyPr wrap="square" rtlCol="0">
                <a:spAutoFit/>
              </a:bodyPr>
              <a:lstStyle/>
              <a:p>
                <a:pPr algn="ctr">
                  <a:buFont typeface="Arial" pitchFamily="34" charset="0"/>
                  <a:buChar char="•"/>
                </a:pPr>
                <a:r>
                  <a:rPr lang="en-US" sz="1600" i="1" dirty="0" smtClean="0">
                    <a:solidFill>
                      <a:prstClr val="black"/>
                    </a:solidFill>
                  </a:rPr>
                  <a:t>adjustment</a:t>
                </a:r>
              </a:p>
              <a:p>
                <a:pPr algn="ctr">
                  <a:buFont typeface="Arial" pitchFamily="34" charset="0"/>
                  <a:buChar char="•"/>
                </a:pPr>
                <a:r>
                  <a:rPr lang="en-US" sz="1600" i="1" dirty="0" smtClean="0">
                    <a:solidFill>
                      <a:prstClr val="black"/>
                    </a:solidFill>
                  </a:rPr>
                  <a:t>adaptation</a:t>
                </a:r>
              </a:p>
            </p:txBody>
          </p:sp>
          <p:sp>
            <p:nvSpPr>
              <p:cNvPr id="20" name="TextBox 19"/>
              <p:cNvSpPr txBox="1"/>
              <p:nvPr/>
            </p:nvSpPr>
            <p:spPr>
              <a:xfrm>
                <a:off x="3962400" y="2873514"/>
                <a:ext cx="1295400" cy="707886"/>
              </a:xfrm>
              <a:prstGeom prst="rect">
                <a:avLst/>
              </a:prstGeom>
              <a:noFill/>
            </p:spPr>
            <p:txBody>
              <a:bodyPr wrap="square" rtlCol="0">
                <a:spAutoFit/>
              </a:bodyPr>
              <a:lstStyle/>
              <a:p>
                <a:pPr algn="ctr"/>
                <a:r>
                  <a:rPr lang="en-US" sz="2000" b="1" dirty="0" smtClean="0">
                    <a:solidFill>
                      <a:prstClr val="black"/>
                    </a:solidFill>
                  </a:rPr>
                  <a:t>Response Processes</a:t>
                </a:r>
                <a:endParaRPr lang="en-US" sz="2000" b="1" dirty="0">
                  <a:solidFill>
                    <a:prstClr val="black"/>
                  </a:solidFill>
                </a:endParaRPr>
              </a:p>
            </p:txBody>
          </p:sp>
          <p:grpSp>
            <p:nvGrpSpPr>
              <p:cNvPr id="4" name="Group 23"/>
              <p:cNvGrpSpPr/>
              <p:nvPr/>
            </p:nvGrpSpPr>
            <p:grpSpPr>
              <a:xfrm>
                <a:off x="1143000" y="2514600"/>
                <a:ext cx="838200" cy="1828803"/>
                <a:chOff x="1181100" y="2674621"/>
                <a:chExt cx="838200" cy="1645923"/>
              </a:xfrm>
            </p:grpSpPr>
            <p:sp>
              <p:nvSpPr>
                <p:cNvPr id="10" name="Oval 9"/>
                <p:cNvSpPr/>
                <p:nvPr/>
              </p:nvSpPr>
              <p:spPr>
                <a:xfrm rot="5400000">
                  <a:off x="777240" y="3078485"/>
                  <a:ext cx="1645919"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Dist</a:t>
                  </a:r>
                  <a:endParaRPr lang="en-US" dirty="0">
                    <a:solidFill>
                      <a:prstClr val="white"/>
                    </a:solidFill>
                  </a:endParaRPr>
                </a:p>
              </p:txBody>
            </p:sp>
            <p:sp>
              <p:nvSpPr>
                <p:cNvPr id="23" name="TextBox 22"/>
                <p:cNvSpPr txBox="1"/>
                <p:nvPr/>
              </p:nvSpPr>
              <p:spPr>
                <a:xfrm rot="5400000">
                  <a:off x="817363" y="3278625"/>
                  <a:ext cx="1577340" cy="369332"/>
                </a:xfrm>
                <a:prstGeom prst="rect">
                  <a:avLst/>
                </a:prstGeom>
                <a:noFill/>
              </p:spPr>
              <p:txBody>
                <a:bodyPr wrap="square" rtlCol="0" anchor="ctr">
                  <a:spAutoFit/>
                </a:bodyPr>
                <a:lstStyle/>
                <a:p>
                  <a:pPr algn="ctr"/>
                  <a:r>
                    <a:rPr lang="en-US" b="1" dirty="0" smtClean="0">
                      <a:solidFill>
                        <a:prstClr val="black"/>
                      </a:solidFill>
                    </a:rPr>
                    <a:t>Challenges</a:t>
                  </a:r>
                  <a:endParaRPr lang="en-US" b="1" dirty="0">
                    <a:solidFill>
                      <a:prstClr val="black"/>
                    </a:solidFill>
                  </a:endParaRPr>
                </a:p>
              </p:txBody>
            </p:sp>
          </p:grpSp>
          <p:sp>
            <p:nvSpPr>
              <p:cNvPr id="28" name="TextBox 27"/>
              <p:cNvSpPr txBox="1"/>
              <p:nvPr/>
            </p:nvSpPr>
            <p:spPr>
              <a:xfrm>
                <a:off x="1676400" y="4964668"/>
                <a:ext cx="1143000" cy="369332"/>
              </a:xfrm>
              <a:prstGeom prst="rect">
                <a:avLst/>
              </a:prstGeom>
              <a:noFill/>
            </p:spPr>
            <p:txBody>
              <a:bodyPr wrap="square" rtlCol="0">
                <a:spAutoFit/>
              </a:bodyPr>
              <a:lstStyle/>
              <a:p>
                <a:pPr algn="ctr"/>
                <a:r>
                  <a:rPr lang="en-US" dirty="0" smtClean="0">
                    <a:solidFill>
                      <a:prstClr val="black"/>
                    </a:solidFill>
                  </a:rPr>
                  <a:t>Place</a:t>
                </a:r>
                <a:endParaRPr lang="en-US" dirty="0">
                  <a:solidFill>
                    <a:prstClr val="black"/>
                  </a:solidFill>
                </a:endParaRPr>
              </a:p>
            </p:txBody>
          </p:sp>
          <p:sp>
            <p:nvSpPr>
              <p:cNvPr id="29" name="TextBox 28"/>
              <p:cNvSpPr txBox="1"/>
              <p:nvPr/>
            </p:nvSpPr>
            <p:spPr>
              <a:xfrm>
                <a:off x="1295400" y="5257800"/>
                <a:ext cx="1676400" cy="369332"/>
              </a:xfrm>
              <a:prstGeom prst="rect">
                <a:avLst/>
              </a:prstGeom>
              <a:noFill/>
            </p:spPr>
            <p:txBody>
              <a:bodyPr wrap="square" rtlCol="0" anchor="ctr">
                <a:spAutoFit/>
              </a:bodyPr>
              <a:lstStyle/>
              <a:p>
                <a:r>
                  <a:rPr lang="en-US" dirty="0" smtClean="0">
                    <a:solidFill>
                      <a:prstClr val="black"/>
                    </a:solidFill>
                  </a:rPr>
                  <a:t>Outside place</a:t>
                </a:r>
                <a:endParaRPr lang="en-US" dirty="0">
                  <a:solidFill>
                    <a:prstClr val="black"/>
                  </a:solidFill>
                </a:endParaRPr>
              </a:p>
            </p:txBody>
          </p:sp>
          <p:sp>
            <p:nvSpPr>
              <p:cNvPr id="31" name="Oval 30"/>
              <p:cNvSpPr/>
              <p:nvPr/>
            </p:nvSpPr>
            <p:spPr>
              <a:xfrm>
                <a:off x="3505200" y="4800600"/>
                <a:ext cx="2133600"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prstClr val="black"/>
                    </a:solidFill>
                  </a:rPr>
                  <a:t>Cross-scale</a:t>
                </a:r>
              </a:p>
              <a:p>
                <a:pPr algn="ctr"/>
                <a:r>
                  <a:rPr lang="en-US" sz="1600" i="1" dirty="0" smtClean="0">
                    <a:solidFill>
                      <a:prstClr val="black"/>
                    </a:solidFill>
                  </a:rPr>
                  <a:t>interactions</a:t>
                </a:r>
                <a:endParaRPr lang="en-US" sz="1600" i="1" dirty="0">
                  <a:solidFill>
                    <a:prstClr val="black"/>
                  </a:solidFill>
                </a:endParaRPr>
              </a:p>
            </p:txBody>
          </p:sp>
          <p:sp>
            <p:nvSpPr>
              <p:cNvPr id="50" name="Up-Down Arrow 49"/>
              <p:cNvSpPr/>
              <p:nvPr/>
            </p:nvSpPr>
            <p:spPr>
              <a:xfrm>
                <a:off x="5334000" y="4800600"/>
                <a:ext cx="76200" cy="838200"/>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37" name="TextBox 36"/>
              <p:cNvSpPr txBox="1"/>
              <p:nvPr/>
            </p:nvSpPr>
            <p:spPr>
              <a:xfrm>
                <a:off x="4267200" y="4419600"/>
                <a:ext cx="609600" cy="338554"/>
              </a:xfrm>
              <a:prstGeom prst="rect">
                <a:avLst/>
              </a:prstGeom>
              <a:noFill/>
            </p:spPr>
            <p:txBody>
              <a:bodyPr wrap="square" rtlCol="0">
                <a:spAutoFit/>
              </a:bodyPr>
              <a:lstStyle/>
              <a:p>
                <a:r>
                  <a:rPr lang="en-US" sz="1600" i="1" dirty="0" smtClean="0">
                    <a:solidFill>
                      <a:prstClr val="black"/>
                    </a:solidFill>
                  </a:rPr>
                  <a:t>time</a:t>
                </a:r>
                <a:endParaRPr lang="en-US" sz="1600" i="1" dirty="0">
                  <a:solidFill>
                    <a:prstClr val="black"/>
                  </a:solidFill>
                </a:endParaRPr>
              </a:p>
            </p:txBody>
          </p:sp>
          <p:sp>
            <p:nvSpPr>
              <p:cNvPr id="30" name="Up-Down Arrow 29"/>
              <p:cNvSpPr/>
              <p:nvPr/>
            </p:nvSpPr>
            <p:spPr>
              <a:xfrm>
                <a:off x="2316481" y="2438400"/>
                <a:ext cx="45719" cy="1905000"/>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33" name="TextBox 32"/>
              <p:cNvSpPr txBox="1"/>
              <p:nvPr/>
            </p:nvSpPr>
            <p:spPr>
              <a:xfrm rot="5400000">
                <a:off x="1545223" y="3221625"/>
                <a:ext cx="1904999" cy="338554"/>
              </a:xfrm>
              <a:prstGeom prst="rect">
                <a:avLst/>
              </a:prstGeom>
              <a:noFill/>
            </p:spPr>
            <p:txBody>
              <a:bodyPr wrap="square" rtlCol="0">
                <a:spAutoFit/>
              </a:bodyPr>
              <a:lstStyle/>
              <a:p>
                <a:pPr algn="ctr"/>
                <a:r>
                  <a:rPr lang="en-US" sz="1600" i="1" dirty="0" smtClean="0">
                    <a:solidFill>
                      <a:prstClr val="black"/>
                    </a:solidFill>
                  </a:rPr>
                  <a:t> System  interactions</a:t>
                </a:r>
                <a:endParaRPr lang="en-US" sz="1600" i="1" dirty="0">
                  <a:solidFill>
                    <a:prstClr val="black"/>
                  </a:solidFill>
                </a:endParaRPr>
              </a:p>
            </p:txBody>
          </p:sp>
          <p:sp>
            <p:nvSpPr>
              <p:cNvPr id="39" name="TextBox 38"/>
              <p:cNvSpPr txBox="1"/>
              <p:nvPr/>
            </p:nvSpPr>
            <p:spPr>
              <a:xfrm rot="5400000">
                <a:off x="4783724" y="3183524"/>
                <a:ext cx="1981198" cy="338554"/>
              </a:xfrm>
              <a:prstGeom prst="rect">
                <a:avLst/>
              </a:prstGeom>
              <a:noFill/>
            </p:spPr>
            <p:txBody>
              <a:bodyPr wrap="square" rtlCol="0">
                <a:spAutoFit/>
              </a:bodyPr>
              <a:lstStyle/>
              <a:p>
                <a:pPr algn="ctr"/>
                <a:r>
                  <a:rPr lang="en-US" sz="1600" i="1" dirty="0" smtClean="0">
                    <a:solidFill>
                      <a:prstClr val="black"/>
                    </a:solidFill>
                  </a:rPr>
                  <a:t> System interactions*</a:t>
                </a:r>
                <a:endParaRPr lang="en-US" sz="1600" i="1" dirty="0">
                  <a:solidFill>
                    <a:prstClr val="black"/>
                  </a:solidFill>
                </a:endParaRPr>
              </a:p>
            </p:txBody>
          </p:sp>
          <p:sp>
            <p:nvSpPr>
              <p:cNvPr id="40" name="Up-Down Arrow 39"/>
              <p:cNvSpPr/>
              <p:nvPr/>
            </p:nvSpPr>
            <p:spPr>
              <a:xfrm>
                <a:off x="5593081" y="2438400"/>
                <a:ext cx="45719" cy="1905000"/>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41" name="TextBox 40"/>
              <p:cNvSpPr txBox="1"/>
              <p:nvPr/>
            </p:nvSpPr>
            <p:spPr>
              <a:xfrm>
                <a:off x="7162800" y="4419600"/>
                <a:ext cx="685800" cy="338554"/>
              </a:xfrm>
              <a:prstGeom prst="rect">
                <a:avLst/>
              </a:prstGeom>
              <a:noFill/>
            </p:spPr>
            <p:txBody>
              <a:bodyPr wrap="square" rtlCol="0">
                <a:spAutoFit/>
              </a:bodyPr>
              <a:lstStyle/>
              <a:p>
                <a:pPr algn="ctr"/>
                <a:r>
                  <a:rPr lang="en-US" sz="1600" i="1" dirty="0" smtClean="0">
                    <a:solidFill>
                      <a:prstClr val="black"/>
                    </a:solidFill>
                  </a:rPr>
                  <a:t>time</a:t>
                </a:r>
                <a:endParaRPr lang="en-US" sz="1600" i="1" dirty="0">
                  <a:solidFill>
                    <a:prstClr val="black"/>
                  </a:solidFill>
                </a:endParaRPr>
              </a:p>
            </p:txBody>
          </p:sp>
          <p:grpSp>
            <p:nvGrpSpPr>
              <p:cNvPr id="8" name="Group 23"/>
              <p:cNvGrpSpPr/>
              <p:nvPr/>
            </p:nvGrpSpPr>
            <p:grpSpPr>
              <a:xfrm>
                <a:off x="7010400" y="2514599"/>
                <a:ext cx="609600" cy="1828800"/>
                <a:chOff x="2095500" y="2606040"/>
                <a:chExt cx="609600" cy="1645921"/>
              </a:xfrm>
            </p:grpSpPr>
            <p:sp>
              <p:nvSpPr>
                <p:cNvPr id="45" name="Oval 44"/>
                <p:cNvSpPr/>
                <p:nvPr/>
              </p:nvSpPr>
              <p:spPr>
                <a:xfrm rot="5400000">
                  <a:off x="1577339" y="3124201"/>
                  <a:ext cx="1645921" cy="609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Dist</a:t>
                  </a:r>
                  <a:endParaRPr lang="en-US" dirty="0">
                    <a:solidFill>
                      <a:prstClr val="white"/>
                    </a:solidFill>
                  </a:endParaRPr>
                </a:p>
              </p:txBody>
            </p:sp>
            <p:sp>
              <p:nvSpPr>
                <p:cNvPr id="46" name="TextBox 45"/>
                <p:cNvSpPr txBox="1"/>
                <p:nvPr/>
              </p:nvSpPr>
              <p:spPr>
                <a:xfrm rot="5400000">
                  <a:off x="1743045" y="3228945"/>
                  <a:ext cx="1371600" cy="400110"/>
                </a:xfrm>
                <a:prstGeom prst="rect">
                  <a:avLst/>
                </a:prstGeom>
                <a:noFill/>
              </p:spPr>
              <p:txBody>
                <a:bodyPr wrap="square" rtlCol="0" anchor="ctr">
                  <a:spAutoFit/>
                </a:bodyPr>
                <a:lstStyle/>
                <a:p>
                  <a:pPr algn="ctr"/>
                  <a:r>
                    <a:rPr lang="en-US" sz="2000" b="1" dirty="0" smtClean="0">
                      <a:solidFill>
                        <a:prstClr val="black"/>
                      </a:solidFill>
                    </a:rPr>
                    <a:t>Outcomes</a:t>
                  </a:r>
                  <a:endParaRPr lang="en-US" sz="2000" b="1" dirty="0">
                    <a:solidFill>
                      <a:prstClr val="black"/>
                    </a:solidFill>
                  </a:endParaRPr>
                </a:p>
              </p:txBody>
            </p:sp>
          </p:grpSp>
          <p:cxnSp>
            <p:nvCxnSpPr>
              <p:cNvPr id="48" name="Straight Arrow Connector 47"/>
              <p:cNvCxnSpPr/>
              <p:nvPr/>
            </p:nvCxnSpPr>
            <p:spPr>
              <a:xfrm>
                <a:off x="3962400" y="4419600"/>
                <a:ext cx="1219200" cy="0"/>
              </a:xfrm>
              <a:prstGeom prst="straightConnector1">
                <a:avLst/>
              </a:prstGeom>
              <a:ln w="381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7315200" y="4419600"/>
                <a:ext cx="685800" cy="0"/>
              </a:xfrm>
              <a:prstGeom prst="straightConnector1">
                <a:avLst/>
              </a:prstGeom>
              <a:ln w="381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44" name="Up-Down Arrow 43"/>
            <p:cNvSpPr/>
            <p:nvPr/>
          </p:nvSpPr>
          <p:spPr>
            <a:xfrm>
              <a:off x="3810000" y="4800600"/>
              <a:ext cx="76200" cy="838200"/>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34" name="Block Arc 33"/>
            <p:cNvSpPr/>
            <p:nvPr/>
          </p:nvSpPr>
          <p:spPr>
            <a:xfrm rot="5400000">
              <a:off x="1143000" y="3048000"/>
              <a:ext cx="1447800" cy="838200"/>
            </a:xfrm>
            <a:prstGeom prst="blockArc">
              <a:avLst>
                <a:gd name="adj1" fmla="val 10643222"/>
                <a:gd name="adj2" fmla="val 275387"/>
                <a:gd name="adj3" fmla="val 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1">
              <a:noAutofit/>
            </a:bodyPr>
            <a:lstStyle/>
            <a:p>
              <a:pPr algn="ctr"/>
              <a:r>
                <a:rPr lang="en-US" sz="1600" i="1" dirty="0" smtClean="0">
                  <a:solidFill>
                    <a:prstClr val="black"/>
                  </a:solidFill>
                </a:rPr>
                <a:t>Exposure</a:t>
              </a:r>
            </a:p>
          </p:txBody>
        </p:sp>
        <p:sp>
          <p:nvSpPr>
            <p:cNvPr id="35" name="TextBox 34"/>
            <p:cNvSpPr txBox="1"/>
            <p:nvPr/>
          </p:nvSpPr>
          <p:spPr>
            <a:xfrm>
              <a:off x="1828800" y="2057400"/>
              <a:ext cx="2133600" cy="369332"/>
            </a:xfrm>
            <a:prstGeom prst="rect">
              <a:avLst/>
            </a:prstGeom>
            <a:noFill/>
          </p:spPr>
          <p:txBody>
            <a:bodyPr wrap="square" rtlCol="0">
              <a:spAutoFit/>
            </a:bodyPr>
            <a:lstStyle/>
            <a:p>
              <a:pPr algn="ctr"/>
              <a:r>
                <a:rPr lang="en-US" dirty="0" smtClean="0">
                  <a:solidFill>
                    <a:prstClr val="black"/>
                  </a:solidFill>
                </a:rPr>
                <a:t>Social subsystem</a:t>
              </a:r>
            </a:p>
          </p:txBody>
        </p:sp>
        <p:sp>
          <p:nvSpPr>
            <p:cNvPr id="42" name="TextBox 41"/>
            <p:cNvSpPr txBox="1"/>
            <p:nvPr/>
          </p:nvSpPr>
          <p:spPr>
            <a:xfrm>
              <a:off x="5181600" y="2057400"/>
              <a:ext cx="2133600" cy="369332"/>
            </a:xfrm>
            <a:prstGeom prst="rect">
              <a:avLst/>
            </a:prstGeom>
            <a:noFill/>
          </p:spPr>
          <p:txBody>
            <a:bodyPr wrap="square" rtlCol="0">
              <a:spAutoFit/>
            </a:bodyPr>
            <a:lstStyle/>
            <a:p>
              <a:pPr algn="ctr"/>
              <a:r>
                <a:rPr lang="en-US" dirty="0" smtClean="0">
                  <a:solidFill>
                    <a:prstClr val="black"/>
                  </a:solidFill>
                </a:rPr>
                <a:t>Social subsystem*</a:t>
              </a:r>
            </a:p>
          </p:txBody>
        </p:sp>
        <p:sp>
          <p:nvSpPr>
            <p:cNvPr id="43" name="TextBox 42"/>
            <p:cNvSpPr txBox="1"/>
            <p:nvPr/>
          </p:nvSpPr>
          <p:spPr>
            <a:xfrm>
              <a:off x="1828800" y="4306669"/>
              <a:ext cx="2133600" cy="646331"/>
            </a:xfrm>
            <a:prstGeom prst="rect">
              <a:avLst/>
            </a:prstGeom>
            <a:noFill/>
          </p:spPr>
          <p:txBody>
            <a:bodyPr wrap="square" rtlCol="0">
              <a:spAutoFit/>
            </a:bodyPr>
            <a:lstStyle/>
            <a:p>
              <a:pPr algn="ctr"/>
              <a:r>
                <a:rPr lang="en-US" dirty="0" smtClean="0">
                  <a:solidFill>
                    <a:prstClr val="black"/>
                  </a:solidFill>
                </a:rPr>
                <a:t>Environmental subsystem</a:t>
              </a:r>
            </a:p>
          </p:txBody>
        </p:sp>
        <p:sp>
          <p:nvSpPr>
            <p:cNvPr id="47" name="TextBox 46"/>
            <p:cNvSpPr txBox="1"/>
            <p:nvPr/>
          </p:nvSpPr>
          <p:spPr>
            <a:xfrm>
              <a:off x="5181600" y="4306669"/>
              <a:ext cx="2133600" cy="646331"/>
            </a:xfrm>
            <a:prstGeom prst="rect">
              <a:avLst/>
            </a:prstGeom>
            <a:noFill/>
          </p:spPr>
          <p:txBody>
            <a:bodyPr wrap="square" rtlCol="0">
              <a:spAutoFit/>
            </a:bodyPr>
            <a:lstStyle/>
            <a:p>
              <a:pPr algn="ctr"/>
              <a:r>
                <a:rPr lang="en-US" dirty="0" smtClean="0">
                  <a:solidFill>
                    <a:prstClr val="black"/>
                  </a:solidFill>
                </a:rPr>
                <a:t>Environmental subsystem*</a:t>
              </a:r>
            </a:p>
          </p:txBody>
        </p:sp>
        <p:sp>
          <p:nvSpPr>
            <p:cNvPr id="51" name="TextBox 50"/>
            <p:cNvSpPr txBox="1"/>
            <p:nvPr/>
          </p:nvSpPr>
          <p:spPr>
            <a:xfrm>
              <a:off x="2667000" y="2743200"/>
              <a:ext cx="1143000" cy="707886"/>
            </a:xfrm>
            <a:prstGeom prst="rect">
              <a:avLst/>
            </a:prstGeom>
            <a:noFill/>
          </p:spPr>
          <p:txBody>
            <a:bodyPr wrap="square" rtlCol="0">
              <a:spAutoFit/>
            </a:bodyPr>
            <a:lstStyle/>
            <a:p>
              <a:pPr algn="ctr"/>
              <a:r>
                <a:rPr lang="en-US" sz="2000" b="1" dirty="0" smtClean="0">
                  <a:solidFill>
                    <a:prstClr val="black"/>
                  </a:solidFill>
                </a:rPr>
                <a:t>Coping Capacity</a:t>
              </a:r>
              <a:endParaRPr lang="en-US" dirty="0">
                <a:solidFill>
                  <a:prstClr val="black"/>
                </a:solidFill>
              </a:endParaRPr>
            </a:p>
          </p:txBody>
        </p:sp>
        <p:sp>
          <p:nvSpPr>
            <p:cNvPr id="52" name="TextBox 51"/>
            <p:cNvSpPr txBox="1"/>
            <p:nvPr/>
          </p:nvSpPr>
          <p:spPr>
            <a:xfrm>
              <a:off x="5867400" y="2743200"/>
              <a:ext cx="1219200" cy="707886"/>
            </a:xfrm>
            <a:prstGeom prst="rect">
              <a:avLst/>
            </a:prstGeom>
            <a:noFill/>
          </p:spPr>
          <p:txBody>
            <a:bodyPr wrap="square" rtlCol="0">
              <a:spAutoFit/>
            </a:bodyPr>
            <a:lstStyle/>
            <a:p>
              <a:pPr algn="ctr"/>
              <a:r>
                <a:rPr lang="en-US" sz="2000" b="1" dirty="0" smtClean="0">
                  <a:solidFill>
                    <a:prstClr val="black"/>
                  </a:solidFill>
                </a:rPr>
                <a:t>Coping Capacity*</a:t>
              </a:r>
              <a:endParaRPr lang="en-US" dirty="0">
                <a:solidFill>
                  <a:prstClr val="black"/>
                </a:solidFill>
              </a:endParaRPr>
            </a:p>
          </p:txBody>
        </p:sp>
        <p:sp>
          <p:nvSpPr>
            <p:cNvPr id="38" name="TextBox 37"/>
            <p:cNvSpPr txBox="1"/>
            <p:nvPr/>
          </p:nvSpPr>
          <p:spPr>
            <a:xfrm>
              <a:off x="2667000" y="3429000"/>
              <a:ext cx="1143000" cy="584775"/>
            </a:xfrm>
            <a:prstGeom prst="rect">
              <a:avLst/>
            </a:prstGeom>
            <a:noFill/>
          </p:spPr>
          <p:txBody>
            <a:bodyPr wrap="square" rtlCol="0">
              <a:spAutoFit/>
            </a:bodyPr>
            <a:lstStyle/>
            <a:p>
              <a:pPr algn="ctr"/>
              <a:r>
                <a:rPr lang="en-US" sz="1600" i="1" dirty="0" smtClean="0">
                  <a:solidFill>
                    <a:prstClr val="black"/>
                  </a:solidFill>
                </a:rPr>
                <a:t>(to absorb,</a:t>
              </a:r>
            </a:p>
            <a:p>
              <a:pPr algn="ctr"/>
              <a:r>
                <a:rPr lang="en-US" sz="1600" i="1" dirty="0" smtClean="0">
                  <a:solidFill>
                    <a:prstClr val="black"/>
                  </a:solidFill>
                </a:rPr>
                <a:t>to adapt)</a:t>
              </a:r>
              <a:endParaRPr lang="en-US" dirty="0">
                <a:solidFill>
                  <a:prstClr val="black"/>
                </a:solidFill>
              </a:endParaRPr>
            </a:p>
          </p:txBody>
        </p:sp>
        <p:sp>
          <p:nvSpPr>
            <p:cNvPr id="53" name="TextBox 52"/>
            <p:cNvSpPr txBox="1"/>
            <p:nvPr/>
          </p:nvSpPr>
          <p:spPr>
            <a:xfrm>
              <a:off x="5867400" y="3429000"/>
              <a:ext cx="1143000" cy="584775"/>
            </a:xfrm>
            <a:prstGeom prst="rect">
              <a:avLst/>
            </a:prstGeom>
            <a:noFill/>
          </p:spPr>
          <p:txBody>
            <a:bodyPr wrap="square" rtlCol="0">
              <a:spAutoFit/>
            </a:bodyPr>
            <a:lstStyle/>
            <a:p>
              <a:pPr algn="ctr"/>
              <a:r>
                <a:rPr lang="en-US" sz="1600" i="1" dirty="0" smtClean="0">
                  <a:solidFill>
                    <a:prstClr val="black"/>
                  </a:solidFill>
                </a:rPr>
                <a:t>(to absorb,</a:t>
              </a:r>
            </a:p>
            <a:p>
              <a:pPr algn="ctr"/>
              <a:r>
                <a:rPr lang="en-US" sz="1600" i="1" dirty="0" smtClean="0">
                  <a:solidFill>
                    <a:prstClr val="black"/>
                  </a:solidFill>
                </a:rPr>
                <a:t>to adapt)</a:t>
              </a:r>
              <a:endParaRPr lang="en-US" dirty="0">
                <a:solidFill>
                  <a:prstClr val="black"/>
                </a:solidFill>
              </a:endParaRPr>
            </a:p>
          </p:txBody>
        </p:sp>
      </p:grpSp>
      <p:sp>
        <p:nvSpPr>
          <p:cNvPr id="54" name="TextBox 53"/>
          <p:cNvSpPr txBox="1"/>
          <p:nvPr/>
        </p:nvSpPr>
        <p:spPr>
          <a:xfrm>
            <a:off x="5334000" y="6412468"/>
            <a:ext cx="3581400" cy="369332"/>
          </a:xfrm>
          <a:prstGeom prst="rect">
            <a:avLst/>
          </a:prstGeom>
          <a:noFill/>
        </p:spPr>
        <p:txBody>
          <a:bodyPr wrap="square" rtlCol="0">
            <a:spAutoFit/>
          </a:bodyPr>
          <a:lstStyle/>
          <a:p>
            <a:pPr lvl="1" algn="r"/>
            <a:r>
              <a:rPr lang="en-US" dirty="0" smtClean="0"/>
              <a:t>(Clark, Turner et al., 2015)</a:t>
            </a:r>
            <a:endParaRPr lang="en-US" dirty="0"/>
          </a:p>
        </p:txBody>
      </p:sp>
      <p:sp>
        <p:nvSpPr>
          <p:cNvPr id="55" name="Title 54"/>
          <p:cNvSpPr>
            <a:spLocks noGrp="1"/>
          </p:cNvSpPr>
          <p:nvPr>
            <p:ph type="title"/>
          </p:nvPr>
        </p:nvSpPr>
        <p:spPr/>
        <p:txBody>
          <a:bodyPr>
            <a:normAutofit fontScale="90000"/>
          </a:bodyPr>
          <a:lstStyle/>
          <a:p>
            <a:r>
              <a:rPr lang="en-US" dirty="0" smtClean="0"/>
              <a:t>Coping with the unknown in SES: </a:t>
            </a:r>
            <a:br>
              <a:rPr lang="en-US" dirty="0" smtClean="0"/>
            </a:br>
            <a:r>
              <a:rPr lang="en-US" sz="4000" dirty="0" smtClean="0"/>
              <a:t>Resilience, Vulnerability and Adaptation</a:t>
            </a:r>
            <a:endParaRPr lang="en-US" sz="4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b="13940"/>
          <a:stretch/>
        </p:blipFill>
        <p:spPr>
          <a:xfrm>
            <a:off x="304800" y="3733800"/>
            <a:ext cx="4038600" cy="2606749"/>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800600" y="381000"/>
            <a:ext cx="4038600" cy="2594800"/>
          </a:xfrm>
        </p:spPr>
      </p:pic>
      <p:sp>
        <p:nvSpPr>
          <p:cNvPr id="7" name="TextBox 6"/>
          <p:cNvSpPr txBox="1"/>
          <p:nvPr/>
        </p:nvSpPr>
        <p:spPr>
          <a:xfrm>
            <a:off x="457200" y="685800"/>
            <a:ext cx="3886200" cy="2062103"/>
          </a:xfrm>
          <a:prstGeom prst="rect">
            <a:avLst/>
          </a:prstGeom>
          <a:noFill/>
        </p:spPr>
        <p:txBody>
          <a:bodyPr wrap="square" rtlCol="0">
            <a:spAutoFit/>
          </a:bodyPr>
          <a:lstStyle/>
          <a:p>
            <a:r>
              <a:rPr lang="en-US" sz="3200" dirty="0"/>
              <a:t>Humanity has the ability to make development sustainable…“</a:t>
            </a:r>
          </a:p>
        </p:txBody>
      </p:sp>
      <p:sp>
        <p:nvSpPr>
          <p:cNvPr id="8" name="TextBox 7"/>
          <p:cNvSpPr txBox="1"/>
          <p:nvPr/>
        </p:nvSpPr>
        <p:spPr>
          <a:xfrm>
            <a:off x="4800600" y="4191000"/>
            <a:ext cx="4114800" cy="2062103"/>
          </a:xfrm>
          <a:prstGeom prst="rect">
            <a:avLst/>
          </a:prstGeom>
          <a:noFill/>
        </p:spPr>
        <p:txBody>
          <a:bodyPr wrap="square" rtlCol="0">
            <a:spAutoFit/>
          </a:bodyPr>
          <a:lstStyle/>
          <a:p>
            <a:pPr algn="ctr"/>
            <a:r>
              <a:rPr lang="en-US" sz="3200" b="1" dirty="0" smtClean="0">
                <a:solidFill>
                  <a:srgbClr val="FF0000"/>
                </a:solidFill>
              </a:rPr>
              <a:t>global FOOD demand </a:t>
            </a:r>
          </a:p>
          <a:p>
            <a:pPr algn="ctr"/>
            <a:r>
              <a:rPr lang="en-US" sz="3200" b="1" dirty="0" smtClean="0">
                <a:solidFill>
                  <a:srgbClr val="FF0000"/>
                </a:solidFill>
              </a:rPr>
              <a:t>2015 </a:t>
            </a:r>
            <a:r>
              <a:rPr lang="en-US" sz="3200" b="1" dirty="0" smtClean="0">
                <a:solidFill>
                  <a:srgbClr val="FF0000"/>
                </a:solidFill>
                <a:sym typeface="Wingdings" panose="05000000000000000000" pitchFamily="2" charset="2"/>
              </a:rPr>
              <a:t></a:t>
            </a:r>
            <a:r>
              <a:rPr lang="en-US" sz="3200" b="1" dirty="0" smtClean="0">
                <a:solidFill>
                  <a:srgbClr val="FF0000"/>
                </a:solidFill>
              </a:rPr>
              <a:t>2050:</a:t>
            </a:r>
          </a:p>
          <a:p>
            <a:pPr algn="ctr"/>
            <a:endParaRPr lang="en-US" sz="3200" b="1" dirty="0" smtClean="0">
              <a:solidFill>
                <a:srgbClr val="FF0000"/>
              </a:solidFill>
            </a:endParaRPr>
          </a:p>
          <a:p>
            <a:pPr algn="ctr"/>
            <a:r>
              <a:rPr lang="en-US" sz="3200" b="1" dirty="0" smtClean="0">
                <a:solidFill>
                  <a:srgbClr val="FF0000"/>
                </a:solidFill>
              </a:rPr>
              <a:t>+50%</a:t>
            </a:r>
            <a:endParaRPr lang="en-US" sz="3200" b="1" dirty="0">
              <a:solidFill>
                <a:srgbClr val="FF0000"/>
              </a:solidFill>
            </a:endParaRPr>
          </a:p>
        </p:txBody>
      </p:sp>
    </p:spTree>
    <p:extLst>
      <p:ext uri="{BB962C8B-B14F-4D97-AF65-F5344CB8AC3E}">
        <p14:creationId xmlns:p14="http://schemas.microsoft.com/office/powerpoint/2010/main" val="25308839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Grand Challenges of </a:t>
            </a:r>
            <a:br>
              <a:rPr lang="en-US" dirty="0" smtClean="0"/>
            </a:br>
            <a:r>
              <a:rPr lang="en-US" dirty="0" smtClean="0"/>
              <a:t>Sustainability Science?</a:t>
            </a:r>
            <a:endParaRPr lang="en-US" dirty="0"/>
          </a:p>
        </p:txBody>
      </p:sp>
      <p:sp>
        <p:nvSpPr>
          <p:cNvPr id="3" name="Content Placeholder 2"/>
          <p:cNvSpPr>
            <a:spLocks noGrp="1"/>
          </p:cNvSpPr>
          <p:nvPr>
            <p:ph idx="1"/>
          </p:nvPr>
        </p:nvSpPr>
        <p:spPr>
          <a:xfrm>
            <a:off x="457200" y="1600203"/>
            <a:ext cx="8305800" cy="4876797"/>
          </a:xfrm>
        </p:spPr>
        <p:txBody>
          <a:bodyPr>
            <a:normAutofit fontScale="92500" lnSpcReduction="10000"/>
          </a:bodyPr>
          <a:lstStyle/>
          <a:p>
            <a:pPr>
              <a:buNone/>
            </a:pPr>
            <a:r>
              <a:rPr lang="en-US" dirty="0" smtClean="0">
                <a:solidFill>
                  <a:schemeClr val="bg1">
                    <a:lumMod val="65000"/>
                  </a:schemeClr>
                </a:solidFill>
              </a:rPr>
              <a:t>A) Normative challenges</a:t>
            </a:r>
          </a:p>
          <a:p>
            <a:pPr lvl="1"/>
            <a:r>
              <a:rPr lang="en-US" dirty="0" smtClean="0">
                <a:solidFill>
                  <a:schemeClr val="bg1">
                    <a:lumMod val="65000"/>
                  </a:schemeClr>
                </a:solidFill>
              </a:rPr>
              <a:t>How should values inform sustainability science?</a:t>
            </a:r>
          </a:p>
          <a:p>
            <a:pPr>
              <a:buNone/>
            </a:pPr>
            <a:r>
              <a:rPr lang="en-US" dirty="0" smtClean="0">
                <a:solidFill>
                  <a:schemeClr val="bg1">
                    <a:lumMod val="65000"/>
                  </a:schemeClr>
                </a:solidFill>
              </a:rPr>
              <a:t>B) Analytic challenges</a:t>
            </a:r>
          </a:p>
          <a:p>
            <a:pPr lvl="1"/>
            <a:r>
              <a:rPr lang="en-US" dirty="0" smtClean="0">
                <a:solidFill>
                  <a:schemeClr val="bg1">
                    <a:lumMod val="65000"/>
                  </a:schemeClr>
                </a:solidFill>
              </a:rPr>
              <a:t>How do the workings of human-environment systems affect sustainable development  (inclusive well-being)?</a:t>
            </a:r>
          </a:p>
          <a:p>
            <a:pPr>
              <a:buNone/>
            </a:pPr>
            <a:r>
              <a:rPr lang="en-US" dirty="0" smtClean="0">
                <a:solidFill>
                  <a:schemeClr val="bg1">
                    <a:lumMod val="65000"/>
                  </a:schemeClr>
                </a:solidFill>
              </a:rPr>
              <a:t>C) </a:t>
            </a:r>
            <a:r>
              <a:rPr lang="en-US" dirty="0" smtClean="0"/>
              <a:t>Operational challenges</a:t>
            </a:r>
          </a:p>
          <a:p>
            <a:pPr lvl="1"/>
            <a:r>
              <a:rPr lang="en-US" dirty="0" smtClean="0"/>
              <a:t>What kinds of methods, models and data are most needed to help us do sustainability science better? </a:t>
            </a:r>
          </a:p>
          <a:p>
            <a:pPr>
              <a:buNone/>
            </a:pPr>
            <a:r>
              <a:rPr lang="en-US" dirty="0" smtClean="0">
                <a:solidFill>
                  <a:schemeClr val="bg1">
                    <a:lumMod val="65000"/>
                  </a:schemeClr>
                </a:solidFill>
              </a:rPr>
              <a:t>D) Strategic challenges</a:t>
            </a:r>
          </a:p>
          <a:p>
            <a:pPr lvl="1"/>
            <a:r>
              <a:rPr lang="en-US" dirty="0" smtClean="0">
                <a:solidFill>
                  <a:schemeClr val="bg1">
                    <a:lumMod val="65000"/>
                  </a:schemeClr>
                </a:solidFill>
              </a:rPr>
              <a:t>What does sustainability science say about which actions can best promote sustainable development?</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Operational Challenges: Data</a:t>
            </a:r>
            <a:endParaRPr lang="en-US" sz="4800" i="1" dirty="0"/>
          </a:p>
        </p:txBody>
      </p:sp>
      <p:sp>
        <p:nvSpPr>
          <p:cNvPr id="3" name="Content Placeholder 2"/>
          <p:cNvSpPr>
            <a:spLocks noGrp="1"/>
          </p:cNvSpPr>
          <p:nvPr>
            <p:ph idx="1"/>
          </p:nvPr>
        </p:nvSpPr>
        <p:spPr>
          <a:xfrm>
            <a:off x="457200" y="1524001"/>
            <a:ext cx="8229600" cy="4724400"/>
          </a:xfrm>
        </p:spPr>
        <p:txBody>
          <a:bodyPr>
            <a:normAutofit/>
          </a:bodyPr>
          <a:lstStyle/>
          <a:p>
            <a:r>
              <a:rPr lang="en-US" b="1" dirty="0" smtClean="0"/>
              <a:t>Need for shared canonical puzzles…</a:t>
            </a:r>
          </a:p>
          <a:p>
            <a:pPr lvl="1"/>
            <a:r>
              <a:rPr lang="en-US" dirty="0" smtClean="0"/>
              <a:t>What is sustainability science’s Mauna Loa record, </a:t>
            </a:r>
            <a:r>
              <a:rPr lang="en-US" dirty="0" err="1" smtClean="0"/>
              <a:t>Wytham</a:t>
            </a:r>
            <a:r>
              <a:rPr lang="en-US" dirty="0" smtClean="0"/>
              <a:t> Woods, Middletown, …. ?</a:t>
            </a:r>
          </a:p>
          <a:p>
            <a:pPr lvl="1"/>
            <a:r>
              <a:rPr lang="en-US" dirty="0" smtClean="0"/>
              <a:t>Turn to environmental history, anthropology? </a:t>
            </a:r>
          </a:p>
          <a:p>
            <a:r>
              <a:rPr lang="en-US" dirty="0" smtClean="0"/>
              <a:t>Integration of spatially explicit data</a:t>
            </a:r>
          </a:p>
          <a:p>
            <a:pPr lvl="1"/>
            <a:r>
              <a:rPr lang="en-US" dirty="0" smtClean="0"/>
              <a:t>How can we better generate, process and integrate relevant data sets about the social and environment components of SESs?</a:t>
            </a:r>
          </a:p>
          <a:p>
            <a:pPr marL="0" indent="0">
              <a:buNone/>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33075640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6959"/>
          <a:stretch>
            <a:fillRect/>
          </a:stretch>
        </p:blipFill>
        <p:spPr bwMode="auto">
          <a:xfrm>
            <a:off x="152400" y="744894"/>
            <a:ext cx="8682383" cy="6113106"/>
          </a:xfrm>
          <a:prstGeom prst="rect">
            <a:avLst/>
          </a:prstGeom>
          <a:noFill/>
          <a:ln w="9525">
            <a:noFill/>
            <a:miter lim="800000"/>
            <a:headEnd/>
            <a:tailEnd/>
          </a:ln>
        </p:spPr>
      </p:pic>
      <p:sp>
        <p:nvSpPr>
          <p:cNvPr id="4" name="TextBox 3"/>
          <p:cNvSpPr txBox="1"/>
          <p:nvPr/>
        </p:nvSpPr>
        <p:spPr>
          <a:xfrm>
            <a:off x="5181600" y="1992868"/>
            <a:ext cx="2286000" cy="369332"/>
          </a:xfrm>
          <a:prstGeom prst="rect">
            <a:avLst/>
          </a:prstGeom>
          <a:noFill/>
        </p:spPr>
        <p:txBody>
          <a:bodyPr wrap="square" rtlCol="0">
            <a:spAutoFit/>
          </a:bodyPr>
          <a:lstStyle/>
          <a:p>
            <a:pPr algn="r" defTabSz="914116"/>
            <a:r>
              <a:rPr lang="en-US" i="1" dirty="0" smtClean="0">
                <a:solidFill>
                  <a:srgbClr val="000000"/>
                </a:solidFill>
              </a:rPr>
              <a:t>(Ferraro et al., 2011)</a:t>
            </a:r>
            <a:endParaRPr lang="en-US" dirty="0">
              <a:solidFill>
                <a:srgbClr val="000000"/>
              </a:solidFill>
            </a:endParaRPr>
          </a:p>
        </p:txBody>
      </p:sp>
      <p:sp>
        <p:nvSpPr>
          <p:cNvPr id="5" name="Rectangle 4"/>
          <p:cNvSpPr/>
          <p:nvPr/>
        </p:nvSpPr>
        <p:spPr bwMode="auto">
          <a:xfrm>
            <a:off x="3733800" y="304800"/>
            <a:ext cx="5257800" cy="685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defTabSz="457200" fontAlgn="base" hangingPunct="0">
              <a:lnSpc>
                <a:spcPct val="93000"/>
              </a:lnSpc>
              <a:spcBef>
                <a:spcPct val="0"/>
              </a:spcBef>
              <a:spcAft>
                <a:spcPct val="0"/>
              </a:spcAft>
              <a:buClr>
                <a:srgbClr val="000000"/>
              </a:buClr>
              <a:buSzPct val="45000"/>
            </a:pPr>
            <a:r>
              <a:rPr lang="en-US" sz="3600" dirty="0" smtClean="0">
                <a:solidFill>
                  <a:srgbClr val="000000"/>
                </a:solidFill>
              </a:rPr>
              <a:t>Data: Mapping Suitability</a:t>
            </a:r>
          </a:p>
        </p:txBody>
      </p:sp>
      <p:sp>
        <p:nvSpPr>
          <p:cNvPr id="6" name="Rectangle 5"/>
          <p:cNvSpPr/>
          <p:nvPr/>
        </p:nvSpPr>
        <p:spPr bwMode="auto">
          <a:xfrm>
            <a:off x="4724400" y="990600"/>
            <a:ext cx="4267200" cy="685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defTabSz="457200" fontAlgn="base" hangingPunct="0">
              <a:lnSpc>
                <a:spcPct val="93000"/>
              </a:lnSpc>
              <a:spcBef>
                <a:spcPct val="0"/>
              </a:spcBef>
              <a:spcAft>
                <a:spcPct val="0"/>
              </a:spcAft>
              <a:buClr>
                <a:srgbClr val="000000"/>
              </a:buClr>
              <a:buSzPct val="45000"/>
            </a:pPr>
            <a:r>
              <a:rPr lang="en-US" sz="3600" dirty="0" smtClean="0">
                <a:solidFill>
                  <a:srgbClr val="000000"/>
                </a:solidFill>
              </a:rPr>
              <a:t>for win-win land use</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smtClean="0"/>
              <a:t>Operational Challenges: Methods</a:t>
            </a:r>
            <a:endParaRPr lang="en-US" sz="4800" i="1" dirty="0"/>
          </a:p>
        </p:txBody>
      </p:sp>
      <p:sp>
        <p:nvSpPr>
          <p:cNvPr id="3" name="Content Placeholder 2"/>
          <p:cNvSpPr>
            <a:spLocks noGrp="1"/>
          </p:cNvSpPr>
          <p:nvPr>
            <p:ph idx="1"/>
          </p:nvPr>
        </p:nvSpPr>
        <p:spPr>
          <a:xfrm>
            <a:off x="457200" y="1524001"/>
            <a:ext cx="8229600" cy="4724400"/>
          </a:xfrm>
        </p:spPr>
        <p:txBody>
          <a:bodyPr>
            <a:normAutofit/>
          </a:bodyPr>
          <a:lstStyle/>
          <a:p>
            <a:r>
              <a:rPr lang="en-US" dirty="0" smtClean="0"/>
              <a:t>Reporting on history of progress to sustainability</a:t>
            </a:r>
          </a:p>
          <a:p>
            <a:pPr lvl="1"/>
            <a:r>
              <a:rPr lang="en-US" dirty="0" smtClean="0"/>
              <a:t>Build on World Bank (“Real wealth of nations”) and UN (“Inclusive Wealth Report”) reports on trends in capital assets to incorporate treatment of social and knowledge capital</a:t>
            </a:r>
          </a:p>
          <a:p>
            <a:pPr lvl="1"/>
            <a:r>
              <a:rPr lang="en-US" dirty="0" smtClean="0"/>
              <a:t>Scale from current national focus to address regional and urban level (like OECD “Better Life” Index has done for current well-being)</a:t>
            </a:r>
          </a:p>
          <a:p>
            <a:pPr marL="0" indent="0">
              <a:buNone/>
            </a:pPr>
            <a:endParaRPr lang="en-US" dirty="0"/>
          </a:p>
        </p:txBody>
      </p:sp>
    </p:spTree>
    <p:extLst>
      <p:ext uri="{BB962C8B-B14F-4D97-AF65-F5344CB8AC3E}">
        <p14:creationId xmlns:p14="http://schemas.microsoft.com/office/powerpoint/2010/main" val="33075640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4038600" y="219461"/>
            <a:ext cx="5029200" cy="6486139"/>
          </a:xfrm>
          <a:prstGeom prst="rect">
            <a:avLst/>
          </a:prstGeom>
          <a:noFill/>
          <a:ln w="9525">
            <a:noFill/>
            <a:miter lim="800000"/>
            <a:headEnd/>
            <a:tailEnd/>
          </a:ln>
        </p:spPr>
      </p:pic>
      <p:sp>
        <p:nvSpPr>
          <p:cNvPr id="4" name="TextBox 3"/>
          <p:cNvSpPr txBox="1"/>
          <p:nvPr/>
        </p:nvSpPr>
        <p:spPr>
          <a:xfrm>
            <a:off x="76200" y="458212"/>
            <a:ext cx="4191000" cy="3046988"/>
          </a:xfrm>
          <a:prstGeom prst="rect">
            <a:avLst/>
          </a:prstGeom>
          <a:noFill/>
        </p:spPr>
        <p:txBody>
          <a:bodyPr wrap="square" rtlCol="0">
            <a:spAutoFit/>
          </a:bodyPr>
          <a:lstStyle/>
          <a:p>
            <a:r>
              <a:rPr lang="en-US" sz="3200" b="1" dirty="0" smtClean="0"/>
              <a:t>Global </a:t>
            </a:r>
            <a:r>
              <a:rPr lang="en-US" sz="3200" dirty="0" smtClean="0"/>
              <a:t>comparisons characterize countries’  </a:t>
            </a:r>
          </a:p>
          <a:p>
            <a:pPr>
              <a:buFont typeface="Symbol"/>
              <a:buChar char="D"/>
            </a:pPr>
            <a:r>
              <a:rPr lang="en-US" sz="3200" dirty="0" smtClean="0"/>
              <a:t>(</a:t>
            </a:r>
            <a:r>
              <a:rPr lang="en-US" sz="3200" b="1" dirty="0" err="1" smtClean="0"/>
              <a:t>C</a:t>
            </a:r>
            <a:r>
              <a:rPr lang="en-US" sz="3200" b="1" baseline="-25000" dirty="0" err="1" smtClean="0"/>
              <a:t>n</a:t>
            </a:r>
            <a:r>
              <a:rPr lang="en-US" sz="3200" dirty="0" smtClean="0"/>
              <a:t>, </a:t>
            </a:r>
            <a:r>
              <a:rPr lang="en-US" sz="3200" b="1" dirty="0" smtClean="0"/>
              <a:t>C</a:t>
            </a:r>
            <a:r>
              <a:rPr lang="en-US" sz="3200" b="1" baseline="-25000" dirty="0" smtClean="0"/>
              <a:t>h</a:t>
            </a:r>
            <a:r>
              <a:rPr lang="en-US" sz="3200" dirty="0" smtClean="0"/>
              <a:t>, </a:t>
            </a:r>
            <a:r>
              <a:rPr lang="en-US" sz="3200" b="1" dirty="0" smtClean="0"/>
              <a:t>C</a:t>
            </a:r>
            <a:r>
              <a:rPr lang="en-US" sz="3200" b="1" baseline="-25000" dirty="0" smtClean="0"/>
              <a:t>m</a:t>
            </a:r>
            <a:r>
              <a:rPr lang="en-US" sz="3200" dirty="0" smtClean="0"/>
              <a:t>, </a:t>
            </a:r>
            <a:r>
              <a:rPr lang="en-US" sz="3200" b="1" dirty="0" smtClean="0">
                <a:solidFill>
                  <a:schemeClr val="bg1">
                    <a:lumMod val="50000"/>
                  </a:schemeClr>
                </a:solidFill>
              </a:rPr>
              <a:t>C</a:t>
            </a:r>
            <a:r>
              <a:rPr lang="en-US" sz="3200" b="1" baseline="-25000" dirty="0" smtClean="0">
                <a:solidFill>
                  <a:schemeClr val="bg1">
                    <a:lumMod val="50000"/>
                  </a:schemeClr>
                </a:solidFill>
              </a:rPr>
              <a:t>s</a:t>
            </a:r>
            <a:r>
              <a:rPr lang="en-US" sz="3200" dirty="0" smtClean="0">
                <a:solidFill>
                  <a:schemeClr val="bg1">
                    <a:lumMod val="50000"/>
                  </a:schemeClr>
                </a:solidFill>
              </a:rPr>
              <a:t>, </a:t>
            </a:r>
            <a:r>
              <a:rPr lang="en-US" sz="3200" b="1" dirty="0" smtClean="0">
                <a:solidFill>
                  <a:schemeClr val="bg1">
                    <a:lumMod val="50000"/>
                  </a:schemeClr>
                </a:solidFill>
              </a:rPr>
              <a:t>C</a:t>
            </a:r>
            <a:r>
              <a:rPr lang="en-US" sz="3200" b="1" baseline="-25000" dirty="0" smtClean="0">
                <a:solidFill>
                  <a:schemeClr val="bg1">
                    <a:lumMod val="50000"/>
                  </a:schemeClr>
                </a:solidFill>
              </a:rPr>
              <a:t>k</a:t>
            </a:r>
            <a:r>
              <a:rPr lang="en-US" sz="3200" dirty="0" smtClean="0"/>
              <a:t>)</a:t>
            </a:r>
          </a:p>
          <a:p>
            <a:pPr>
              <a:buFont typeface="Symbol"/>
              <a:buChar char="D"/>
            </a:pPr>
            <a:endParaRPr lang="en-US" sz="3200" dirty="0" smtClean="0"/>
          </a:p>
          <a:p>
            <a:r>
              <a:rPr lang="en-US" sz="3200" dirty="0" smtClean="0"/>
              <a:t>Rank national performance in </a:t>
            </a:r>
            <a:r>
              <a:rPr lang="en-US" sz="3200" b="1" dirty="0" smtClean="0"/>
              <a:t>W</a:t>
            </a:r>
            <a:endParaRPr lang="en-US" sz="3200" b="1" dirty="0"/>
          </a:p>
        </p:txBody>
      </p:sp>
    </p:spTree>
    <p:extLst>
      <p:ext uri="{BB962C8B-B14F-4D97-AF65-F5344CB8AC3E}">
        <p14:creationId xmlns:p14="http://schemas.microsoft.com/office/powerpoint/2010/main" val="103588126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smtClean="0"/>
              <a:t>Operational Challenges: Methods</a:t>
            </a:r>
            <a:endParaRPr lang="en-US" sz="4800" i="1" dirty="0"/>
          </a:p>
        </p:txBody>
      </p:sp>
      <p:sp>
        <p:nvSpPr>
          <p:cNvPr id="3" name="Content Placeholder 2"/>
          <p:cNvSpPr>
            <a:spLocks noGrp="1"/>
          </p:cNvSpPr>
          <p:nvPr>
            <p:ph idx="1"/>
          </p:nvPr>
        </p:nvSpPr>
        <p:spPr>
          <a:xfrm>
            <a:off x="457200" y="1524001"/>
            <a:ext cx="8229600" cy="4724400"/>
          </a:xfrm>
        </p:spPr>
        <p:txBody>
          <a:bodyPr>
            <a:normAutofit fontScale="92500" lnSpcReduction="10000"/>
          </a:bodyPr>
          <a:lstStyle/>
          <a:p>
            <a:r>
              <a:rPr lang="en-US" dirty="0" smtClean="0">
                <a:solidFill>
                  <a:schemeClr val="bg1">
                    <a:lumMod val="65000"/>
                  </a:schemeClr>
                </a:solidFill>
              </a:rPr>
              <a:t>Reporting on history of progress to sustainability</a:t>
            </a:r>
          </a:p>
          <a:p>
            <a:pPr lvl="1"/>
            <a:r>
              <a:rPr lang="en-US" dirty="0" smtClean="0">
                <a:solidFill>
                  <a:schemeClr val="bg1">
                    <a:lumMod val="65000"/>
                  </a:schemeClr>
                </a:solidFill>
              </a:rPr>
              <a:t>Beyond World Bank (“Real wealth of nations”) and UN (“Inclusive Wealth Report”) reports on nations to incorporate treatment of social and knowledge capital</a:t>
            </a:r>
          </a:p>
          <a:p>
            <a:pPr lvl="1"/>
            <a:r>
              <a:rPr lang="en-US" dirty="0" smtClean="0">
                <a:solidFill>
                  <a:schemeClr val="bg1">
                    <a:lumMod val="65000"/>
                  </a:schemeClr>
                </a:solidFill>
              </a:rPr>
              <a:t>Scale to regional and urban level (OECD “Better Life”)</a:t>
            </a:r>
          </a:p>
          <a:p>
            <a:r>
              <a:rPr lang="en-US" dirty="0" smtClean="0"/>
              <a:t>Boundary work </a:t>
            </a:r>
          </a:p>
          <a:p>
            <a:pPr lvl="1"/>
            <a:r>
              <a:rPr lang="en-US" dirty="0" smtClean="0"/>
              <a:t>Develop better processes, methods for carrying out the “Janus-like” role of sustainability science, integrating stakeholder and scholarly perspective on particular problems</a:t>
            </a:r>
          </a:p>
          <a:p>
            <a:pPr lvl="1"/>
            <a:r>
              <a:rPr lang="en-US" dirty="0" smtClean="0"/>
              <a:t>“Extension services” for sustainability?</a:t>
            </a:r>
          </a:p>
          <a:p>
            <a:pPr marL="514350" indent="-514350">
              <a:buFont typeface="+mj-lt"/>
              <a:buAutoNum type="arabicPeriod"/>
            </a:pPr>
            <a:endParaRPr lang="en-US" dirty="0"/>
          </a:p>
        </p:txBody>
      </p:sp>
    </p:spTree>
    <p:extLst>
      <p:ext uri="{BB962C8B-B14F-4D97-AF65-F5344CB8AC3E}">
        <p14:creationId xmlns:p14="http://schemas.microsoft.com/office/powerpoint/2010/main" val="4565255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304799" y="274638"/>
            <a:ext cx="8772526" cy="1143000"/>
          </a:xfrm>
        </p:spPr>
        <p:txBody>
          <a:bodyPr>
            <a:normAutofit fontScale="90000"/>
          </a:bodyPr>
          <a:lstStyle/>
          <a:p>
            <a:r>
              <a:rPr lang="en-US" sz="3600" dirty="0" smtClean="0">
                <a:cs typeface="Times New Roman" pitchFamily="18" charset="0"/>
              </a:rPr>
              <a:t>“Boundary-work” to support adaptive management</a:t>
            </a:r>
            <a:br>
              <a:rPr lang="en-US" sz="3600" dirty="0" smtClean="0">
                <a:cs typeface="Times New Roman" pitchFamily="18" charset="0"/>
              </a:rPr>
            </a:br>
            <a:r>
              <a:rPr lang="en-US" sz="3100" i="1" dirty="0" smtClean="0">
                <a:cs typeface="Times New Roman" pitchFamily="18" charset="0"/>
              </a:rPr>
              <a:t>The ‘Alternatives to Slash and Burn’ Program</a:t>
            </a:r>
            <a:endParaRPr lang="en-US" sz="4000" i="1" dirty="0"/>
          </a:p>
        </p:txBody>
      </p:sp>
      <p:grpSp>
        <p:nvGrpSpPr>
          <p:cNvPr id="2" name="Group 4"/>
          <p:cNvGrpSpPr>
            <a:grpSpLocks/>
          </p:cNvGrpSpPr>
          <p:nvPr/>
        </p:nvGrpSpPr>
        <p:grpSpPr bwMode="auto">
          <a:xfrm>
            <a:off x="1600200" y="1371600"/>
            <a:ext cx="5943600" cy="5105400"/>
            <a:chOff x="2999" y="8052"/>
            <a:chExt cx="6049" cy="5954"/>
          </a:xfrm>
        </p:grpSpPr>
        <p:sp>
          <p:nvSpPr>
            <p:cNvPr id="124933" name="Oval 5"/>
            <p:cNvSpPr>
              <a:spLocks noChangeArrowheads="1"/>
            </p:cNvSpPr>
            <p:nvPr/>
          </p:nvSpPr>
          <p:spPr bwMode="auto">
            <a:xfrm>
              <a:off x="5040" y="11606"/>
              <a:ext cx="2088" cy="2088"/>
            </a:xfrm>
            <a:prstGeom prst="ellipse">
              <a:avLst/>
            </a:prstGeom>
            <a:solidFill>
              <a:srgbClr val="FFFFFF"/>
            </a:solidFill>
            <a:ln w="9525">
              <a:solidFill>
                <a:srgbClr val="000000"/>
              </a:solidFill>
              <a:round/>
              <a:headEnd/>
              <a:tailEnd/>
            </a:ln>
          </p:spPr>
          <p:txBody>
            <a:bodyPr/>
            <a:lstStyle/>
            <a:p>
              <a:pPr defTabSz="914021"/>
              <a:endParaRPr lang="en-US">
                <a:solidFill>
                  <a:srgbClr val="000000"/>
                </a:solidFill>
              </a:endParaRPr>
            </a:p>
          </p:txBody>
        </p:sp>
        <p:sp>
          <p:nvSpPr>
            <p:cNvPr id="124934" name="Oval 6"/>
            <p:cNvSpPr>
              <a:spLocks noChangeArrowheads="1"/>
            </p:cNvSpPr>
            <p:nvPr/>
          </p:nvSpPr>
          <p:spPr bwMode="auto">
            <a:xfrm>
              <a:off x="6660" y="10080"/>
              <a:ext cx="2088" cy="2088"/>
            </a:xfrm>
            <a:prstGeom prst="ellipse">
              <a:avLst/>
            </a:prstGeom>
            <a:solidFill>
              <a:srgbClr val="FFFFFF"/>
            </a:solidFill>
            <a:ln w="9525">
              <a:solidFill>
                <a:srgbClr val="000000"/>
              </a:solidFill>
              <a:round/>
              <a:headEnd/>
              <a:tailEnd/>
            </a:ln>
          </p:spPr>
          <p:txBody>
            <a:bodyPr/>
            <a:lstStyle/>
            <a:p>
              <a:pPr defTabSz="914021"/>
              <a:endParaRPr lang="en-US">
                <a:solidFill>
                  <a:srgbClr val="000000"/>
                </a:solidFill>
              </a:endParaRPr>
            </a:p>
          </p:txBody>
        </p:sp>
        <p:sp>
          <p:nvSpPr>
            <p:cNvPr id="124935" name="Oval 7"/>
            <p:cNvSpPr>
              <a:spLocks noChangeArrowheads="1"/>
            </p:cNvSpPr>
            <p:nvPr/>
          </p:nvSpPr>
          <p:spPr bwMode="auto">
            <a:xfrm>
              <a:off x="5040" y="8460"/>
              <a:ext cx="2088" cy="2088"/>
            </a:xfrm>
            <a:prstGeom prst="ellipse">
              <a:avLst/>
            </a:prstGeom>
            <a:solidFill>
              <a:srgbClr val="FFFFFF"/>
            </a:solidFill>
            <a:ln w="9525">
              <a:solidFill>
                <a:srgbClr val="000000"/>
              </a:solidFill>
              <a:round/>
              <a:headEnd/>
              <a:tailEnd/>
            </a:ln>
          </p:spPr>
          <p:txBody>
            <a:bodyPr/>
            <a:lstStyle/>
            <a:p>
              <a:pPr defTabSz="914021"/>
              <a:endParaRPr lang="en-US">
                <a:solidFill>
                  <a:srgbClr val="000000"/>
                </a:solidFill>
              </a:endParaRPr>
            </a:p>
          </p:txBody>
        </p:sp>
        <p:sp>
          <p:nvSpPr>
            <p:cNvPr id="124936" name="Oval 8"/>
            <p:cNvSpPr>
              <a:spLocks noChangeArrowheads="1"/>
            </p:cNvSpPr>
            <p:nvPr/>
          </p:nvSpPr>
          <p:spPr bwMode="auto">
            <a:xfrm>
              <a:off x="3456" y="10080"/>
              <a:ext cx="2088" cy="2088"/>
            </a:xfrm>
            <a:prstGeom prst="ellipse">
              <a:avLst/>
            </a:prstGeom>
            <a:solidFill>
              <a:srgbClr val="FFFFFF"/>
            </a:solidFill>
            <a:ln w="9525">
              <a:solidFill>
                <a:srgbClr val="000000"/>
              </a:solidFill>
              <a:round/>
              <a:headEnd/>
              <a:tailEnd/>
            </a:ln>
          </p:spPr>
          <p:txBody>
            <a:bodyPr/>
            <a:lstStyle/>
            <a:p>
              <a:pPr defTabSz="914021"/>
              <a:endParaRPr lang="en-US">
                <a:solidFill>
                  <a:srgbClr val="000000"/>
                </a:solidFill>
              </a:endParaRPr>
            </a:p>
          </p:txBody>
        </p:sp>
        <p:sp>
          <p:nvSpPr>
            <p:cNvPr id="124937" name="Oval 9"/>
            <p:cNvSpPr>
              <a:spLocks noChangeAspect="1" noChangeArrowheads="1"/>
            </p:cNvSpPr>
            <p:nvPr/>
          </p:nvSpPr>
          <p:spPr bwMode="auto">
            <a:xfrm>
              <a:off x="5376" y="10368"/>
              <a:ext cx="1440" cy="1440"/>
            </a:xfrm>
            <a:prstGeom prst="ellipse">
              <a:avLst/>
            </a:prstGeom>
            <a:solidFill>
              <a:srgbClr val="FFFFFF"/>
            </a:solidFill>
            <a:ln w="9525">
              <a:solidFill>
                <a:srgbClr val="000000"/>
              </a:solidFill>
              <a:round/>
              <a:headEnd/>
              <a:tailEnd/>
            </a:ln>
          </p:spPr>
          <p:txBody>
            <a:bodyPr/>
            <a:lstStyle/>
            <a:p>
              <a:pPr defTabSz="914021"/>
              <a:endParaRPr lang="en-US">
                <a:solidFill>
                  <a:srgbClr val="000000"/>
                </a:solidFill>
              </a:endParaRPr>
            </a:p>
          </p:txBody>
        </p:sp>
        <p:sp>
          <p:nvSpPr>
            <p:cNvPr id="124938" name="Text Box 10"/>
            <p:cNvSpPr txBox="1">
              <a:spLocks noChangeArrowheads="1"/>
            </p:cNvSpPr>
            <p:nvPr/>
          </p:nvSpPr>
          <p:spPr bwMode="auto">
            <a:xfrm>
              <a:off x="6948" y="10363"/>
              <a:ext cx="1632" cy="1511"/>
            </a:xfrm>
            <a:prstGeom prst="rect">
              <a:avLst/>
            </a:prstGeom>
            <a:noFill/>
            <a:ln w="9525">
              <a:noFill/>
              <a:miter lim="800000"/>
              <a:headEnd/>
              <a:tailEnd/>
            </a:ln>
          </p:spPr>
          <p:txBody>
            <a:bodyPr/>
            <a:lstStyle/>
            <a:p>
              <a:pPr algn="ctr" defTabSz="914021" eaLnBrk="0" hangingPunct="0"/>
              <a:r>
                <a:rPr lang="en-US" b="1" dirty="0">
                  <a:solidFill>
                    <a:srgbClr val="000000"/>
                  </a:solidFill>
                  <a:latin typeface="Times New Roman" pitchFamily="18" charset="0"/>
                </a:rPr>
                <a:t>Other Private Sector Managers and Investors</a:t>
              </a:r>
            </a:p>
          </p:txBody>
        </p:sp>
        <p:sp>
          <p:nvSpPr>
            <p:cNvPr id="124939" name="Text Box 11"/>
            <p:cNvSpPr txBox="1">
              <a:spLocks noChangeArrowheads="1"/>
            </p:cNvSpPr>
            <p:nvPr/>
          </p:nvSpPr>
          <p:spPr bwMode="auto">
            <a:xfrm>
              <a:off x="3697" y="10363"/>
              <a:ext cx="1620" cy="1600"/>
            </a:xfrm>
            <a:prstGeom prst="rect">
              <a:avLst/>
            </a:prstGeom>
            <a:noFill/>
            <a:ln w="9525">
              <a:noFill/>
              <a:miter lim="800000"/>
              <a:headEnd/>
              <a:tailEnd/>
            </a:ln>
          </p:spPr>
          <p:txBody>
            <a:bodyPr/>
            <a:lstStyle/>
            <a:p>
              <a:pPr algn="ctr" defTabSz="914021" eaLnBrk="0" hangingPunct="0"/>
              <a:r>
                <a:rPr lang="en-US" b="1" dirty="0">
                  <a:solidFill>
                    <a:srgbClr val="000000"/>
                  </a:solidFill>
                  <a:latin typeface="Times New Roman" pitchFamily="18" charset="0"/>
                </a:rPr>
                <a:t>Policymakers and Public Policy Shapers </a:t>
              </a:r>
            </a:p>
          </p:txBody>
        </p:sp>
        <p:sp>
          <p:nvSpPr>
            <p:cNvPr id="124940" name="Text Box 12"/>
            <p:cNvSpPr txBox="1">
              <a:spLocks noChangeArrowheads="1"/>
            </p:cNvSpPr>
            <p:nvPr/>
          </p:nvSpPr>
          <p:spPr bwMode="auto">
            <a:xfrm>
              <a:off x="5316" y="9204"/>
              <a:ext cx="1644" cy="720"/>
            </a:xfrm>
            <a:prstGeom prst="rect">
              <a:avLst/>
            </a:prstGeom>
            <a:noFill/>
            <a:ln w="9525">
              <a:noFill/>
              <a:miter lim="800000"/>
              <a:headEnd/>
              <a:tailEnd/>
            </a:ln>
          </p:spPr>
          <p:txBody>
            <a:bodyPr/>
            <a:lstStyle/>
            <a:p>
              <a:pPr algn="ctr" defTabSz="914021" eaLnBrk="0" hangingPunct="0"/>
              <a:r>
                <a:rPr lang="en-US" b="1" dirty="0">
                  <a:solidFill>
                    <a:srgbClr val="000000"/>
                  </a:solidFill>
                  <a:latin typeface="Times New Roman" pitchFamily="18" charset="0"/>
                </a:rPr>
                <a:t>Farmers, local communities</a:t>
              </a:r>
            </a:p>
          </p:txBody>
        </p:sp>
        <p:sp>
          <p:nvSpPr>
            <p:cNvPr id="124941" name="Line 13"/>
            <p:cNvSpPr>
              <a:spLocks noChangeShapeType="1"/>
            </p:cNvSpPr>
            <p:nvPr/>
          </p:nvSpPr>
          <p:spPr bwMode="auto">
            <a:xfrm>
              <a:off x="6660" y="10934"/>
              <a:ext cx="360" cy="0"/>
            </a:xfrm>
            <a:prstGeom prst="line">
              <a:avLst/>
            </a:prstGeom>
            <a:noFill/>
            <a:ln w="9525">
              <a:solidFill>
                <a:srgbClr val="000000"/>
              </a:solidFill>
              <a:round/>
              <a:headEnd/>
              <a:tailEnd type="stealth" w="med" len="med"/>
            </a:ln>
          </p:spPr>
          <p:txBody>
            <a:bodyPr/>
            <a:lstStyle/>
            <a:p>
              <a:pPr defTabSz="914021"/>
              <a:endParaRPr lang="en-US">
                <a:solidFill>
                  <a:srgbClr val="000000"/>
                </a:solidFill>
              </a:endParaRPr>
            </a:p>
          </p:txBody>
        </p:sp>
        <p:sp>
          <p:nvSpPr>
            <p:cNvPr id="124942" name="Line 14"/>
            <p:cNvSpPr>
              <a:spLocks noChangeShapeType="1"/>
            </p:cNvSpPr>
            <p:nvPr/>
          </p:nvSpPr>
          <p:spPr bwMode="auto">
            <a:xfrm flipH="1" flipV="1">
              <a:off x="6612" y="11114"/>
              <a:ext cx="360" cy="0"/>
            </a:xfrm>
            <a:prstGeom prst="line">
              <a:avLst/>
            </a:prstGeom>
            <a:noFill/>
            <a:ln w="9525">
              <a:solidFill>
                <a:srgbClr val="000000"/>
              </a:solidFill>
              <a:round/>
              <a:headEnd/>
              <a:tailEnd type="stealth" w="med" len="med"/>
            </a:ln>
          </p:spPr>
          <p:txBody>
            <a:bodyPr/>
            <a:lstStyle/>
            <a:p>
              <a:pPr defTabSz="914021"/>
              <a:endParaRPr lang="en-US">
                <a:solidFill>
                  <a:srgbClr val="000000"/>
                </a:solidFill>
              </a:endParaRPr>
            </a:p>
          </p:txBody>
        </p:sp>
        <p:sp>
          <p:nvSpPr>
            <p:cNvPr id="124943" name="Line 15"/>
            <p:cNvSpPr>
              <a:spLocks noChangeShapeType="1"/>
            </p:cNvSpPr>
            <p:nvPr/>
          </p:nvSpPr>
          <p:spPr bwMode="auto">
            <a:xfrm flipH="1">
              <a:off x="5220" y="11114"/>
              <a:ext cx="292" cy="0"/>
            </a:xfrm>
            <a:prstGeom prst="line">
              <a:avLst/>
            </a:prstGeom>
            <a:noFill/>
            <a:ln w="9525">
              <a:solidFill>
                <a:srgbClr val="000000"/>
              </a:solidFill>
              <a:round/>
              <a:headEnd/>
              <a:tailEnd type="stealth" w="med" len="med"/>
            </a:ln>
          </p:spPr>
          <p:txBody>
            <a:bodyPr/>
            <a:lstStyle/>
            <a:p>
              <a:pPr defTabSz="914021"/>
              <a:endParaRPr lang="en-US">
                <a:solidFill>
                  <a:srgbClr val="000000"/>
                </a:solidFill>
              </a:endParaRPr>
            </a:p>
          </p:txBody>
        </p:sp>
        <p:sp>
          <p:nvSpPr>
            <p:cNvPr id="124944" name="Line 16"/>
            <p:cNvSpPr>
              <a:spLocks noChangeShapeType="1"/>
            </p:cNvSpPr>
            <p:nvPr/>
          </p:nvSpPr>
          <p:spPr bwMode="auto">
            <a:xfrm flipH="1">
              <a:off x="5220" y="10934"/>
              <a:ext cx="360" cy="0"/>
            </a:xfrm>
            <a:prstGeom prst="line">
              <a:avLst/>
            </a:prstGeom>
            <a:noFill/>
            <a:ln w="9525">
              <a:solidFill>
                <a:srgbClr val="000000"/>
              </a:solidFill>
              <a:round/>
              <a:headEnd type="stealth" w="med" len="med"/>
              <a:tailEnd/>
            </a:ln>
          </p:spPr>
          <p:txBody>
            <a:bodyPr/>
            <a:lstStyle/>
            <a:p>
              <a:pPr defTabSz="914021"/>
              <a:endParaRPr lang="en-US">
                <a:solidFill>
                  <a:srgbClr val="000000"/>
                </a:solidFill>
              </a:endParaRPr>
            </a:p>
          </p:txBody>
        </p:sp>
        <p:sp>
          <p:nvSpPr>
            <p:cNvPr id="124945" name="Line 17"/>
            <p:cNvSpPr>
              <a:spLocks noChangeShapeType="1"/>
            </p:cNvSpPr>
            <p:nvPr/>
          </p:nvSpPr>
          <p:spPr bwMode="auto">
            <a:xfrm flipV="1">
              <a:off x="5988" y="10183"/>
              <a:ext cx="0" cy="360"/>
            </a:xfrm>
            <a:prstGeom prst="line">
              <a:avLst/>
            </a:prstGeom>
            <a:noFill/>
            <a:ln w="9525">
              <a:solidFill>
                <a:srgbClr val="000000"/>
              </a:solidFill>
              <a:round/>
              <a:headEnd/>
              <a:tailEnd type="stealth" w="med" len="med"/>
            </a:ln>
          </p:spPr>
          <p:txBody>
            <a:bodyPr/>
            <a:lstStyle/>
            <a:p>
              <a:pPr defTabSz="914021"/>
              <a:endParaRPr lang="en-US">
                <a:solidFill>
                  <a:srgbClr val="000000"/>
                </a:solidFill>
              </a:endParaRPr>
            </a:p>
          </p:txBody>
        </p:sp>
        <p:sp>
          <p:nvSpPr>
            <p:cNvPr id="124946" name="Line 18"/>
            <p:cNvSpPr>
              <a:spLocks noChangeShapeType="1"/>
            </p:cNvSpPr>
            <p:nvPr/>
          </p:nvSpPr>
          <p:spPr bwMode="auto">
            <a:xfrm>
              <a:off x="6168" y="10211"/>
              <a:ext cx="0" cy="360"/>
            </a:xfrm>
            <a:prstGeom prst="line">
              <a:avLst/>
            </a:prstGeom>
            <a:noFill/>
            <a:ln w="9525">
              <a:solidFill>
                <a:srgbClr val="000000"/>
              </a:solidFill>
              <a:round/>
              <a:headEnd/>
              <a:tailEnd type="stealth" w="med" len="med"/>
            </a:ln>
          </p:spPr>
          <p:txBody>
            <a:bodyPr/>
            <a:lstStyle/>
            <a:p>
              <a:pPr defTabSz="914021"/>
              <a:endParaRPr lang="en-US">
                <a:solidFill>
                  <a:srgbClr val="000000"/>
                </a:solidFill>
              </a:endParaRPr>
            </a:p>
          </p:txBody>
        </p:sp>
        <p:sp>
          <p:nvSpPr>
            <p:cNvPr id="124947" name="Text Box 19"/>
            <p:cNvSpPr txBox="1">
              <a:spLocks noChangeArrowheads="1"/>
            </p:cNvSpPr>
            <p:nvPr/>
          </p:nvSpPr>
          <p:spPr bwMode="auto">
            <a:xfrm>
              <a:off x="5248" y="10703"/>
              <a:ext cx="1556" cy="709"/>
            </a:xfrm>
            <a:prstGeom prst="rect">
              <a:avLst/>
            </a:prstGeom>
            <a:noFill/>
            <a:ln w="9525">
              <a:noFill/>
              <a:miter lim="800000"/>
              <a:headEnd/>
              <a:tailEnd/>
            </a:ln>
          </p:spPr>
          <p:txBody>
            <a:bodyPr anchor="ctr"/>
            <a:lstStyle/>
            <a:p>
              <a:pPr algn="ctr" defTabSz="914021" eaLnBrk="0" hangingPunct="0"/>
              <a:r>
                <a:rPr lang="en-US" sz="2400" b="1" dirty="0">
                  <a:solidFill>
                    <a:srgbClr val="000000"/>
                  </a:solidFill>
                  <a:latin typeface="Times New Roman" pitchFamily="18" charset="0"/>
                </a:rPr>
                <a:t>ASB</a:t>
              </a:r>
              <a:endParaRPr lang="en-US" b="1" dirty="0">
                <a:solidFill>
                  <a:srgbClr val="000000"/>
                </a:solidFill>
                <a:latin typeface="Times New Roman" pitchFamily="18" charset="0"/>
              </a:endParaRPr>
            </a:p>
          </p:txBody>
        </p:sp>
        <p:sp>
          <p:nvSpPr>
            <p:cNvPr id="124948" name="Text Box 20"/>
            <p:cNvSpPr txBox="1">
              <a:spLocks noChangeArrowheads="1"/>
            </p:cNvSpPr>
            <p:nvPr/>
          </p:nvSpPr>
          <p:spPr bwMode="auto">
            <a:xfrm>
              <a:off x="5400" y="12302"/>
              <a:ext cx="1440" cy="900"/>
            </a:xfrm>
            <a:prstGeom prst="rect">
              <a:avLst/>
            </a:prstGeom>
            <a:noFill/>
            <a:ln w="9525">
              <a:noFill/>
              <a:miter lim="800000"/>
              <a:headEnd/>
              <a:tailEnd/>
            </a:ln>
          </p:spPr>
          <p:txBody>
            <a:bodyPr/>
            <a:lstStyle/>
            <a:p>
              <a:pPr algn="ctr" defTabSz="914021" eaLnBrk="0" hangingPunct="0"/>
              <a:r>
                <a:rPr lang="en-US" b="1" dirty="0">
                  <a:solidFill>
                    <a:srgbClr val="000000"/>
                  </a:solidFill>
                  <a:latin typeface="Times New Roman" pitchFamily="18" charset="0"/>
                </a:rPr>
                <a:t>NGOs,</a:t>
              </a:r>
            </a:p>
            <a:p>
              <a:pPr algn="ctr" defTabSz="914021" eaLnBrk="0" hangingPunct="0"/>
              <a:r>
                <a:rPr lang="en-US" b="1" dirty="0">
                  <a:solidFill>
                    <a:srgbClr val="000000"/>
                  </a:solidFill>
                  <a:latin typeface="Times New Roman" pitchFamily="18" charset="0"/>
                </a:rPr>
                <a:t>Civil Society</a:t>
              </a:r>
            </a:p>
          </p:txBody>
        </p:sp>
        <p:sp>
          <p:nvSpPr>
            <p:cNvPr id="124949" name="Line 21"/>
            <p:cNvSpPr>
              <a:spLocks noChangeShapeType="1"/>
            </p:cNvSpPr>
            <p:nvPr/>
          </p:nvSpPr>
          <p:spPr bwMode="auto">
            <a:xfrm flipV="1">
              <a:off x="5988" y="11530"/>
              <a:ext cx="0" cy="360"/>
            </a:xfrm>
            <a:prstGeom prst="line">
              <a:avLst/>
            </a:prstGeom>
            <a:noFill/>
            <a:ln w="9525">
              <a:solidFill>
                <a:srgbClr val="000000"/>
              </a:solidFill>
              <a:round/>
              <a:headEnd/>
              <a:tailEnd type="stealth" w="med" len="med"/>
            </a:ln>
          </p:spPr>
          <p:txBody>
            <a:bodyPr/>
            <a:lstStyle/>
            <a:p>
              <a:pPr defTabSz="914021"/>
              <a:endParaRPr lang="en-US">
                <a:solidFill>
                  <a:srgbClr val="000000"/>
                </a:solidFill>
              </a:endParaRPr>
            </a:p>
          </p:txBody>
        </p:sp>
        <p:sp>
          <p:nvSpPr>
            <p:cNvPr id="124950" name="Line 22"/>
            <p:cNvSpPr>
              <a:spLocks noChangeShapeType="1"/>
            </p:cNvSpPr>
            <p:nvPr/>
          </p:nvSpPr>
          <p:spPr bwMode="auto">
            <a:xfrm>
              <a:off x="6168" y="11558"/>
              <a:ext cx="0" cy="360"/>
            </a:xfrm>
            <a:prstGeom prst="line">
              <a:avLst/>
            </a:prstGeom>
            <a:noFill/>
            <a:ln w="9525">
              <a:solidFill>
                <a:srgbClr val="000000"/>
              </a:solidFill>
              <a:round/>
              <a:headEnd/>
              <a:tailEnd type="stealth" w="med" len="med"/>
            </a:ln>
          </p:spPr>
          <p:txBody>
            <a:bodyPr/>
            <a:lstStyle/>
            <a:p>
              <a:pPr defTabSz="914021"/>
              <a:endParaRPr lang="en-US">
                <a:solidFill>
                  <a:srgbClr val="000000"/>
                </a:solidFill>
              </a:endParaRPr>
            </a:p>
          </p:txBody>
        </p:sp>
        <p:sp>
          <p:nvSpPr>
            <p:cNvPr id="124951" name="AutoShape 23"/>
            <p:cNvSpPr>
              <a:spLocks noChangeArrowheads="1"/>
            </p:cNvSpPr>
            <p:nvPr/>
          </p:nvSpPr>
          <p:spPr bwMode="auto">
            <a:xfrm rot="2700000">
              <a:off x="6720" y="9324"/>
              <a:ext cx="2160" cy="360"/>
            </a:xfrm>
            <a:prstGeom prst="curvedDownArrow">
              <a:avLst>
                <a:gd name="adj1" fmla="val 62222"/>
                <a:gd name="adj2" fmla="val 173333"/>
                <a:gd name="adj3" fmla="val 40000"/>
              </a:avLst>
            </a:prstGeom>
            <a:solidFill>
              <a:srgbClr val="FF6600"/>
            </a:solidFill>
            <a:ln w="9525">
              <a:solidFill>
                <a:srgbClr val="FF9900"/>
              </a:solidFill>
              <a:miter lim="800000"/>
              <a:headEnd/>
              <a:tailEnd/>
            </a:ln>
          </p:spPr>
          <p:txBody>
            <a:bodyPr/>
            <a:lstStyle/>
            <a:p>
              <a:pPr defTabSz="914021"/>
              <a:endParaRPr lang="en-US">
                <a:solidFill>
                  <a:srgbClr val="000000"/>
                </a:solidFill>
              </a:endParaRPr>
            </a:p>
          </p:txBody>
        </p:sp>
        <p:sp>
          <p:nvSpPr>
            <p:cNvPr id="124952" name="AutoShape 24"/>
            <p:cNvSpPr>
              <a:spLocks noChangeArrowheads="1"/>
            </p:cNvSpPr>
            <p:nvPr/>
          </p:nvSpPr>
          <p:spPr bwMode="auto">
            <a:xfrm rot="8100000">
              <a:off x="6576" y="12626"/>
              <a:ext cx="2160" cy="360"/>
            </a:xfrm>
            <a:prstGeom prst="curvedDownArrow">
              <a:avLst>
                <a:gd name="adj1" fmla="val 62222"/>
                <a:gd name="adj2" fmla="val 173333"/>
                <a:gd name="adj3" fmla="val 40000"/>
              </a:avLst>
            </a:prstGeom>
            <a:solidFill>
              <a:srgbClr val="FF6600"/>
            </a:solidFill>
            <a:ln w="9525">
              <a:solidFill>
                <a:srgbClr val="FF9900"/>
              </a:solidFill>
              <a:miter lim="800000"/>
              <a:headEnd/>
              <a:tailEnd/>
            </a:ln>
          </p:spPr>
          <p:txBody>
            <a:bodyPr/>
            <a:lstStyle/>
            <a:p>
              <a:pPr defTabSz="914021"/>
              <a:endParaRPr lang="en-US">
                <a:solidFill>
                  <a:srgbClr val="000000"/>
                </a:solidFill>
              </a:endParaRPr>
            </a:p>
          </p:txBody>
        </p:sp>
        <p:sp>
          <p:nvSpPr>
            <p:cNvPr id="124953" name="AutoShape 25"/>
            <p:cNvSpPr>
              <a:spLocks noChangeArrowheads="1"/>
            </p:cNvSpPr>
            <p:nvPr/>
          </p:nvSpPr>
          <p:spPr bwMode="auto">
            <a:xfrm rot="13500000">
              <a:off x="3348" y="12482"/>
              <a:ext cx="2160" cy="360"/>
            </a:xfrm>
            <a:prstGeom prst="curvedDownArrow">
              <a:avLst>
                <a:gd name="adj1" fmla="val 62222"/>
                <a:gd name="adj2" fmla="val 173333"/>
                <a:gd name="adj3" fmla="val 40000"/>
              </a:avLst>
            </a:prstGeom>
            <a:solidFill>
              <a:srgbClr val="FF6600"/>
            </a:solidFill>
            <a:ln w="9525">
              <a:solidFill>
                <a:srgbClr val="FF9900"/>
              </a:solidFill>
              <a:miter lim="800000"/>
              <a:headEnd/>
              <a:tailEnd/>
            </a:ln>
          </p:spPr>
          <p:txBody>
            <a:bodyPr/>
            <a:lstStyle/>
            <a:p>
              <a:pPr defTabSz="914021"/>
              <a:endParaRPr lang="en-US">
                <a:solidFill>
                  <a:srgbClr val="000000"/>
                </a:solidFill>
              </a:endParaRPr>
            </a:p>
          </p:txBody>
        </p:sp>
        <p:sp>
          <p:nvSpPr>
            <p:cNvPr id="124954" name="AutoShape 26"/>
            <p:cNvSpPr>
              <a:spLocks noChangeArrowheads="1"/>
            </p:cNvSpPr>
            <p:nvPr/>
          </p:nvSpPr>
          <p:spPr bwMode="auto">
            <a:xfrm rot="18900000">
              <a:off x="3456" y="9180"/>
              <a:ext cx="2160" cy="360"/>
            </a:xfrm>
            <a:prstGeom prst="curvedDownArrow">
              <a:avLst>
                <a:gd name="adj1" fmla="val 62222"/>
                <a:gd name="adj2" fmla="val 173333"/>
                <a:gd name="adj3" fmla="val 40000"/>
              </a:avLst>
            </a:prstGeom>
            <a:solidFill>
              <a:srgbClr val="FF6600"/>
            </a:solidFill>
            <a:ln w="9525">
              <a:solidFill>
                <a:srgbClr val="FF9900"/>
              </a:solidFill>
              <a:miter lim="800000"/>
              <a:headEnd/>
              <a:tailEnd/>
            </a:ln>
          </p:spPr>
          <p:txBody>
            <a:bodyPr/>
            <a:lstStyle/>
            <a:p>
              <a:pPr defTabSz="914021"/>
              <a:endParaRPr lang="en-US">
                <a:solidFill>
                  <a:srgbClr val="000000"/>
                </a:solidFill>
              </a:endParaRPr>
            </a:p>
          </p:txBody>
        </p:sp>
        <p:sp>
          <p:nvSpPr>
            <p:cNvPr id="124955" name="AutoShape 27"/>
            <p:cNvSpPr>
              <a:spLocks noChangeArrowheads="1"/>
            </p:cNvSpPr>
            <p:nvPr/>
          </p:nvSpPr>
          <p:spPr bwMode="auto">
            <a:xfrm rot="2700000">
              <a:off x="3941" y="8213"/>
              <a:ext cx="336" cy="2220"/>
            </a:xfrm>
            <a:prstGeom prst="curvedRightArrow">
              <a:avLst>
                <a:gd name="adj1" fmla="val 73413"/>
                <a:gd name="adj2" fmla="val 205556"/>
                <a:gd name="adj3" fmla="val 33333"/>
              </a:avLst>
            </a:prstGeom>
            <a:solidFill>
              <a:srgbClr val="008000"/>
            </a:solidFill>
            <a:ln w="9525">
              <a:solidFill>
                <a:srgbClr val="000000"/>
              </a:solidFill>
              <a:miter lim="800000"/>
              <a:headEnd/>
              <a:tailEnd/>
            </a:ln>
          </p:spPr>
          <p:txBody>
            <a:bodyPr/>
            <a:lstStyle/>
            <a:p>
              <a:pPr defTabSz="914021"/>
              <a:endParaRPr lang="en-US">
                <a:solidFill>
                  <a:srgbClr val="000000"/>
                </a:solidFill>
              </a:endParaRPr>
            </a:p>
          </p:txBody>
        </p:sp>
        <p:sp>
          <p:nvSpPr>
            <p:cNvPr id="124956" name="AutoShape 28"/>
            <p:cNvSpPr>
              <a:spLocks noChangeArrowheads="1"/>
            </p:cNvSpPr>
            <p:nvPr/>
          </p:nvSpPr>
          <p:spPr bwMode="auto">
            <a:xfrm rot="8100000">
              <a:off x="7716" y="8052"/>
              <a:ext cx="336" cy="2220"/>
            </a:xfrm>
            <a:prstGeom prst="curvedRightArrow">
              <a:avLst>
                <a:gd name="adj1" fmla="val 73413"/>
                <a:gd name="adj2" fmla="val 205556"/>
                <a:gd name="adj3" fmla="val 33333"/>
              </a:avLst>
            </a:prstGeom>
            <a:solidFill>
              <a:srgbClr val="008000"/>
            </a:solidFill>
            <a:ln w="9525">
              <a:solidFill>
                <a:srgbClr val="000000"/>
              </a:solidFill>
              <a:miter lim="800000"/>
              <a:headEnd/>
              <a:tailEnd/>
            </a:ln>
          </p:spPr>
          <p:txBody>
            <a:bodyPr/>
            <a:lstStyle/>
            <a:p>
              <a:pPr defTabSz="914021"/>
              <a:endParaRPr lang="en-US">
                <a:solidFill>
                  <a:srgbClr val="000000"/>
                </a:solidFill>
              </a:endParaRPr>
            </a:p>
          </p:txBody>
        </p:sp>
        <p:sp>
          <p:nvSpPr>
            <p:cNvPr id="124957" name="AutoShape 29"/>
            <p:cNvSpPr>
              <a:spLocks noChangeArrowheads="1"/>
            </p:cNvSpPr>
            <p:nvPr/>
          </p:nvSpPr>
          <p:spPr bwMode="auto">
            <a:xfrm rot="13500000">
              <a:off x="7770" y="11816"/>
              <a:ext cx="336" cy="2220"/>
            </a:xfrm>
            <a:prstGeom prst="curvedRightArrow">
              <a:avLst>
                <a:gd name="adj1" fmla="val 73413"/>
                <a:gd name="adj2" fmla="val 205556"/>
                <a:gd name="adj3" fmla="val 33333"/>
              </a:avLst>
            </a:prstGeom>
            <a:solidFill>
              <a:srgbClr val="008000"/>
            </a:solidFill>
            <a:ln w="9525">
              <a:solidFill>
                <a:srgbClr val="000000"/>
              </a:solidFill>
              <a:miter lim="800000"/>
              <a:headEnd/>
              <a:tailEnd/>
            </a:ln>
          </p:spPr>
          <p:txBody>
            <a:bodyPr/>
            <a:lstStyle/>
            <a:p>
              <a:pPr defTabSz="914021"/>
              <a:endParaRPr lang="en-US">
                <a:solidFill>
                  <a:srgbClr val="000000"/>
                </a:solidFill>
              </a:endParaRPr>
            </a:p>
          </p:txBody>
        </p:sp>
        <p:sp>
          <p:nvSpPr>
            <p:cNvPr id="124958" name="AutoShape 30"/>
            <p:cNvSpPr>
              <a:spLocks noChangeArrowheads="1"/>
            </p:cNvSpPr>
            <p:nvPr/>
          </p:nvSpPr>
          <p:spPr bwMode="auto">
            <a:xfrm rot="18900000">
              <a:off x="4140" y="11786"/>
              <a:ext cx="336" cy="2220"/>
            </a:xfrm>
            <a:prstGeom prst="curvedRightArrow">
              <a:avLst>
                <a:gd name="adj1" fmla="val 73413"/>
                <a:gd name="adj2" fmla="val 205556"/>
                <a:gd name="adj3" fmla="val 33333"/>
              </a:avLst>
            </a:prstGeom>
            <a:solidFill>
              <a:srgbClr val="008000"/>
            </a:solidFill>
            <a:ln w="9525">
              <a:solidFill>
                <a:srgbClr val="000000"/>
              </a:solidFill>
              <a:miter lim="800000"/>
              <a:headEnd/>
              <a:tailEnd/>
            </a:ln>
          </p:spPr>
          <p:txBody>
            <a:bodyPr/>
            <a:lstStyle/>
            <a:p>
              <a:pPr defTabSz="914021"/>
              <a:endParaRPr lang="en-US">
                <a:solidFill>
                  <a:srgbClr val="000000"/>
                </a:solidFill>
              </a:endParaRPr>
            </a:p>
          </p:txBody>
        </p:sp>
      </p:grpSp>
    </p:spTree>
    <p:extLst>
      <p:ext uri="{BB962C8B-B14F-4D97-AF65-F5344CB8AC3E}">
        <p14:creationId xmlns:p14="http://schemas.microsoft.com/office/powerpoint/2010/main" val="15536535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57200" y="274638"/>
            <a:ext cx="8458200" cy="792162"/>
          </a:xfrm>
        </p:spPr>
        <p:txBody>
          <a:bodyPr/>
          <a:lstStyle/>
          <a:p>
            <a:r>
              <a:rPr lang="en-US" dirty="0"/>
              <a:t>A </a:t>
            </a:r>
            <a:r>
              <a:rPr lang="en-US" dirty="0" smtClean="0"/>
              <a:t>Boundary (spanning) </a:t>
            </a:r>
            <a:r>
              <a:rPr lang="en-US" dirty="0"/>
              <a:t>Object…</a:t>
            </a:r>
          </a:p>
        </p:txBody>
      </p:sp>
      <p:pic>
        <p:nvPicPr>
          <p:cNvPr id="112643" name="Picture 3"/>
          <p:cNvPicPr>
            <a:picLocks noChangeAspect="1" noChangeArrowheads="1"/>
          </p:cNvPicPr>
          <p:nvPr/>
        </p:nvPicPr>
        <p:blipFill>
          <a:blip r:embed="rId3" cstate="print"/>
          <a:srcRect/>
          <a:stretch>
            <a:fillRect/>
          </a:stretch>
        </p:blipFill>
        <p:spPr bwMode="auto">
          <a:xfrm>
            <a:off x="685800" y="1143000"/>
            <a:ext cx="7780338" cy="5554663"/>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fld id="{47853BDA-B600-471A-B4B9-B99B2CDD23CB}" type="slidenum">
              <a:rPr lang="en-US" smtClean="0">
                <a:solidFill>
                  <a:srgbClr val="000000"/>
                </a:solidFill>
              </a:rPr>
              <a:pPr/>
              <a:t>47</a:t>
            </a:fld>
            <a:endParaRPr lang="en-US">
              <a:solidFill>
                <a:srgbClr val="000000"/>
              </a:solidFill>
            </a:endParaRPr>
          </a:p>
        </p:txBody>
      </p:sp>
    </p:spTree>
    <p:extLst>
      <p:ext uri="{BB962C8B-B14F-4D97-AF65-F5344CB8AC3E}">
        <p14:creationId xmlns:p14="http://schemas.microsoft.com/office/powerpoint/2010/main" val="3298451699"/>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Operational Challenges: Models</a:t>
            </a:r>
            <a:endParaRPr lang="en-US" sz="4800" i="1" dirty="0"/>
          </a:p>
        </p:txBody>
      </p:sp>
      <p:sp>
        <p:nvSpPr>
          <p:cNvPr id="3" name="Content Placeholder 2"/>
          <p:cNvSpPr>
            <a:spLocks noGrp="1"/>
          </p:cNvSpPr>
          <p:nvPr>
            <p:ph idx="1"/>
          </p:nvPr>
        </p:nvSpPr>
        <p:spPr>
          <a:xfrm>
            <a:off x="457200" y="1524001"/>
            <a:ext cx="8229600" cy="4724400"/>
          </a:xfrm>
        </p:spPr>
        <p:txBody>
          <a:bodyPr>
            <a:normAutofit fontScale="92500" lnSpcReduction="10000"/>
          </a:bodyPr>
          <a:lstStyle/>
          <a:p>
            <a:r>
              <a:rPr lang="en-US" b="1" dirty="0" smtClean="0"/>
              <a:t>Reconcile </a:t>
            </a:r>
            <a:r>
              <a:rPr lang="en-US" dirty="0" smtClean="0"/>
              <a:t>strengths and weaknesses of </a:t>
            </a:r>
          </a:p>
          <a:p>
            <a:pPr lvl="1"/>
            <a:r>
              <a:rPr lang="en-US" dirty="0" smtClean="0"/>
              <a:t>“general equilibrium” / integrated assessment models of economics/ climatology/ biogeochemistry / energy</a:t>
            </a:r>
          </a:p>
          <a:p>
            <a:pPr lvl="1"/>
            <a:r>
              <a:rPr lang="en-US" dirty="0" smtClean="0"/>
              <a:t>Agent-based disruptive models for handling  innovation, contextual heterogeneity, adaptation</a:t>
            </a:r>
          </a:p>
          <a:p>
            <a:r>
              <a:rPr lang="en-US" b="1" dirty="0" smtClean="0"/>
              <a:t>Develop</a:t>
            </a:r>
            <a:r>
              <a:rPr lang="en-US" dirty="0" smtClean="0"/>
              <a:t> decision-support models specifically for the multidimensional “asset management” that is the essence of sustainable development </a:t>
            </a:r>
          </a:p>
          <a:p>
            <a:pPr lvl="1"/>
            <a:r>
              <a:rPr lang="en-US" dirty="0" smtClean="0"/>
              <a:t>Beyond the “island empires” of </a:t>
            </a:r>
            <a:r>
              <a:rPr lang="en-US" dirty="0" err="1" smtClean="0"/>
              <a:t>InVest</a:t>
            </a:r>
            <a:r>
              <a:rPr lang="en-US" dirty="0" smtClean="0"/>
              <a:t> for natural capital, LCA for manufactured capital, risk attribution for human (health) capital…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15.jpg"/>
          <p:cNvPicPr>
            <a:picLocks noChangeAspect="1"/>
          </p:cNvPicPr>
          <p:nvPr/>
        </p:nvPicPr>
        <p:blipFill>
          <a:blip r:embed="rId3" cstate="screen"/>
          <a:stretch>
            <a:fillRect/>
          </a:stretch>
        </p:blipFill>
        <p:spPr>
          <a:xfrm>
            <a:off x="76200" y="30480"/>
            <a:ext cx="7391400" cy="6827520"/>
          </a:xfrm>
          <a:prstGeom prst="rect">
            <a:avLst/>
          </a:prstGeom>
        </p:spPr>
      </p:pic>
      <p:sp>
        <p:nvSpPr>
          <p:cNvPr id="5" name="TextBox 4"/>
          <p:cNvSpPr txBox="1"/>
          <p:nvPr/>
        </p:nvSpPr>
        <p:spPr>
          <a:xfrm>
            <a:off x="228600" y="6324600"/>
            <a:ext cx="2133600" cy="381000"/>
          </a:xfrm>
          <a:prstGeom prst="rect">
            <a:avLst/>
          </a:prstGeom>
          <a:noFill/>
        </p:spPr>
        <p:txBody>
          <a:bodyPr wrap="square" rtlCol="0">
            <a:spAutoFit/>
          </a:bodyPr>
          <a:lstStyle/>
          <a:p>
            <a:pPr algn="r" defTabSz="914021"/>
            <a:r>
              <a:rPr lang="en-US" dirty="0" smtClean="0">
                <a:solidFill>
                  <a:prstClr val="black"/>
                </a:solidFill>
              </a:rPr>
              <a:t>(Polasky et al. 2008)</a:t>
            </a:r>
          </a:p>
        </p:txBody>
      </p:sp>
      <p:sp>
        <p:nvSpPr>
          <p:cNvPr id="8" name="TextBox 7"/>
          <p:cNvSpPr txBox="1"/>
          <p:nvPr/>
        </p:nvSpPr>
        <p:spPr>
          <a:xfrm>
            <a:off x="5867400" y="76200"/>
            <a:ext cx="3200400" cy="3046988"/>
          </a:xfrm>
          <a:prstGeom prst="rect">
            <a:avLst/>
          </a:prstGeom>
          <a:noFill/>
        </p:spPr>
        <p:txBody>
          <a:bodyPr wrap="square" rtlCol="0">
            <a:spAutoFit/>
          </a:bodyPr>
          <a:lstStyle/>
          <a:p>
            <a:pPr algn="r" defTabSz="914116"/>
            <a:r>
              <a:rPr lang="en-US" sz="4800" b="1" dirty="0" smtClean="0">
                <a:solidFill>
                  <a:prstClr val="black"/>
                </a:solidFill>
              </a:rPr>
              <a:t>Regional trade-offs</a:t>
            </a:r>
          </a:p>
          <a:p>
            <a:pPr algn="r" defTabSz="914116"/>
            <a:endParaRPr lang="en-US" sz="4800" b="1" dirty="0" smtClean="0">
              <a:solidFill>
                <a:prstClr val="black"/>
              </a:solidFill>
            </a:endParaRPr>
          </a:p>
          <a:p>
            <a:pPr algn="r" defTabSz="914116"/>
            <a:r>
              <a:rPr lang="en-US" sz="4400" dirty="0" smtClean="0">
                <a:solidFill>
                  <a:prstClr val="black"/>
                </a:solidFill>
              </a:rPr>
              <a:t>(W </a:t>
            </a:r>
            <a:r>
              <a:rPr lang="en-US" sz="4400" i="1" dirty="0" smtClean="0">
                <a:solidFill>
                  <a:prstClr val="black"/>
                </a:solidFill>
              </a:rPr>
              <a:t>vs</a:t>
            </a:r>
            <a:r>
              <a:rPr lang="en-US" sz="4400" dirty="0" smtClean="0">
                <a:solidFill>
                  <a:prstClr val="black"/>
                </a:solidFill>
              </a:rPr>
              <a:t> </a:t>
            </a:r>
            <a:r>
              <a:rPr lang="en-US" sz="4400" dirty="0" err="1" smtClean="0">
                <a:solidFill>
                  <a:prstClr val="black"/>
                </a:solidFill>
              </a:rPr>
              <a:t>C</a:t>
            </a:r>
            <a:r>
              <a:rPr lang="en-US" sz="4400" baseline="-25000" dirty="0" err="1" smtClean="0">
                <a:solidFill>
                  <a:prstClr val="black"/>
                </a:solidFill>
              </a:rPr>
              <a:t>n</a:t>
            </a:r>
            <a:r>
              <a:rPr lang="en-US" sz="4400" dirty="0" smtClean="0">
                <a:solidFill>
                  <a:prstClr val="black"/>
                </a:solidFill>
              </a:rPr>
              <a:t>)</a:t>
            </a:r>
            <a:endParaRPr lang="en-US" sz="4800" dirty="0">
              <a:solidFill>
                <a:prstClr val="black"/>
              </a:solidFill>
            </a:endParaRPr>
          </a:p>
        </p:txBody>
      </p:sp>
      <p:cxnSp>
        <p:nvCxnSpPr>
          <p:cNvPr id="10" name="Straight Arrow Connector 9"/>
          <p:cNvCxnSpPr/>
          <p:nvPr/>
        </p:nvCxnSpPr>
        <p:spPr>
          <a:xfrm>
            <a:off x="3048000" y="4114800"/>
            <a:ext cx="0" cy="16002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86335" y="4419600"/>
            <a:ext cx="461665" cy="1066800"/>
          </a:xfrm>
          <a:prstGeom prst="rect">
            <a:avLst/>
          </a:prstGeom>
          <a:noFill/>
        </p:spPr>
        <p:txBody>
          <a:bodyPr vert="vert270" wrap="square" rtlCol="0">
            <a:spAutoFit/>
          </a:bodyPr>
          <a:lstStyle/>
          <a:p>
            <a:pPr algn="ctr" defTabSz="914116"/>
            <a:r>
              <a:rPr lang="en-US" dirty="0" smtClean="0">
                <a:solidFill>
                  <a:prstClr val="black"/>
                </a:solidFill>
              </a:rPr>
              <a:t>270km</a:t>
            </a:r>
            <a:endParaRPr lang="en-US" dirty="0">
              <a:solidFill>
                <a:prstClr val="black"/>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b="6590"/>
          <a:stretch/>
        </p:blipFill>
        <p:spPr>
          <a:xfrm>
            <a:off x="381000" y="3733800"/>
            <a:ext cx="4038600" cy="2829350"/>
          </a:xfrm>
        </p:spPr>
      </p:pic>
      <p:pic>
        <p:nvPicPr>
          <p:cNvPr id="6" name="Content Placeholder 5"/>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r="3720"/>
          <a:stretch/>
        </p:blipFill>
        <p:spPr>
          <a:xfrm>
            <a:off x="4724400" y="304800"/>
            <a:ext cx="4144926" cy="2826988"/>
          </a:xfrm>
        </p:spPr>
      </p:pic>
      <p:sp>
        <p:nvSpPr>
          <p:cNvPr id="7" name="TextBox 6"/>
          <p:cNvSpPr txBox="1"/>
          <p:nvPr/>
        </p:nvSpPr>
        <p:spPr>
          <a:xfrm>
            <a:off x="457200" y="685800"/>
            <a:ext cx="3886200" cy="2062103"/>
          </a:xfrm>
          <a:prstGeom prst="rect">
            <a:avLst/>
          </a:prstGeom>
          <a:noFill/>
        </p:spPr>
        <p:txBody>
          <a:bodyPr wrap="square" rtlCol="0">
            <a:spAutoFit/>
          </a:bodyPr>
          <a:lstStyle/>
          <a:p>
            <a:r>
              <a:rPr lang="en-US" sz="3200" dirty="0"/>
              <a:t>Humanity has the ability to make development sustainable…“</a:t>
            </a:r>
          </a:p>
        </p:txBody>
      </p:sp>
      <p:sp>
        <p:nvSpPr>
          <p:cNvPr id="8" name="TextBox 7"/>
          <p:cNvSpPr txBox="1"/>
          <p:nvPr/>
        </p:nvSpPr>
        <p:spPr>
          <a:xfrm>
            <a:off x="4800600" y="4191000"/>
            <a:ext cx="4114800" cy="2062103"/>
          </a:xfrm>
          <a:prstGeom prst="rect">
            <a:avLst/>
          </a:prstGeom>
          <a:noFill/>
        </p:spPr>
        <p:txBody>
          <a:bodyPr wrap="square" rtlCol="0">
            <a:spAutoFit/>
          </a:bodyPr>
          <a:lstStyle/>
          <a:p>
            <a:pPr algn="ctr"/>
            <a:r>
              <a:rPr lang="en-US" sz="3200" b="1" dirty="0" smtClean="0">
                <a:solidFill>
                  <a:srgbClr val="FF0000"/>
                </a:solidFill>
              </a:rPr>
              <a:t>global URBAN demand </a:t>
            </a:r>
          </a:p>
          <a:p>
            <a:pPr algn="ctr"/>
            <a:r>
              <a:rPr lang="en-US" sz="3200" b="1" dirty="0" smtClean="0">
                <a:solidFill>
                  <a:srgbClr val="FF0000"/>
                </a:solidFill>
              </a:rPr>
              <a:t>2015 </a:t>
            </a:r>
            <a:r>
              <a:rPr lang="en-US" sz="3200" b="1" dirty="0" smtClean="0">
                <a:solidFill>
                  <a:srgbClr val="FF0000"/>
                </a:solidFill>
                <a:sym typeface="Wingdings" panose="05000000000000000000" pitchFamily="2" charset="2"/>
              </a:rPr>
              <a:t></a:t>
            </a:r>
            <a:r>
              <a:rPr lang="en-US" sz="3200" b="1" dirty="0" smtClean="0">
                <a:solidFill>
                  <a:srgbClr val="FF0000"/>
                </a:solidFill>
              </a:rPr>
              <a:t>2050:</a:t>
            </a:r>
          </a:p>
          <a:p>
            <a:pPr algn="ctr"/>
            <a:endParaRPr lang="en-US" sz="3200" b="1" dirty="0" smtClean="0">
              <a:solidFill>
                <a:srgbClr val="FF0000"/>
              </a:solidFill>
            </a:endParaRPr>
          </a:p>
          <a:p>
            <a:pPr algn="ctr"/>
            <a:r>
              <a:rPr lang="en-US" sz="3200" b="1" dirty="0" smtClean="0">
                <a:solidFill>
                  <a:srgbClr val="FF0000"/>
                </a:solidFill>
              </a:rPr>
              <a:t>+60%</a:t>
            </a:r>
            <a:endParaRPr lang="en-US" sz="3200" b="1" dirty="0">
              <a:solidFill>
                <a:srgbClr val="FF0000"/>
              </a:solidFill>
            </a:endParaRPr>
          </a:p>
        </p:txBody>
      </p:sp>
    </p:spTree>
    <p:extLst>
      <p:ext uri="{BB962C8B-B14F-4D97-AF65-F5344CB8AC3E}">
        <p14:creationId xmlns:p14="http://schemas.microsoft.com/office/powerpoint/2010/main" val="37907158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Grand Challenges of </a:t>
            </a:r>
            <a:br>
              <a:rPr lang="en-US" dirty="0" smtClean="0"/>
            </a:br>
            <a:r>
              <a:rPr lang="en-US" dirty="0" smtClean="0"/>
              <a:t>Sustainability Science?</a:t>
            </a:r>
            <a:endParaRPr lang="en-US" dirty="0"/>
          </a:p>
        </p:txBody>
      </p:sp>
      <p:sp>
        <p:nvSpPr>
          <p:cNvPr id="3" name="Content Placeholder 2"/>
          <p:cNvSpPr>
            <a:spLocks noGrp="1"/>
          </p:cNvSpPr>
          <p:nvPr>
            <p:ph idx="1"/>
          </p:nvPr>
        </p:nvSpPr>
        <p:spPr>
          <a:xfrm>
            <a:off x="457200" y="1600203"/>
            <a:ext cx="8305800" cy="4876797"/>
          </a:xfrm>
        </p:spPr>
        <p:txBody>
          <a:bodyPr>
            <a:normAutofit fontScale="92500" lnSpcReduction="10000"/>
          </a:bodyPr>
          <a:lstStyle/>
          <a:p>
            <a:pPr>
              <a:buNone/>
            </a:pPr>
            <a:r>
              <a:rPr lang="en-US" dirty="0" smtClean="0">
                <a:solidFill>
                  <a:schemeClr val="bg1">
                    <a:lumMod val="65000"/>
                  </a:schemeClr>
                </a:solidFill>
              </a:rPr>
              <a:t>A) Normative challenges</a:t>
            </a:r>
          </a:p>
          <a:p>
            <a:pPr lvl="1"/>
            <a:r>
              <a:rPr lang="en-US" dirty="0" smtClean="0">
                <a:solidFill>
                  <a:schemeClr val="bg1">
                    <a:lumMod val="65000"/>
                  </a:schemeClr>
                </a:solidFill>
              </a:rPr>
              <a:t>How should values inform sustainability science?</a:t>
            </a:r>
          </a:p>
          <a:p>
            <a:pPr>
              <a:buNone/>
            </a:pPr>
            <a:r>
              <a:rPr lang="en-US" dirty="0" smtClean="0">
                <a:solidFill>
                  <a:schemeClr val="bg1">
                    <a:lumMod val="65000"/>
                  </a:schemeClr>
                </a:solidFill>
              </a:rPr>
              <a:t>B) Analytic challenges</a:t>
            </a:r>
          </a:p>
          <a:p>
            <a:pPr lvl="1"/>
            <a:r>
              <a:rPr lang="en-US" dirty="0" smtClean="0">
                <a:solidFill>
                  <a:schemeClr val="bg1">
                    <a:lumMod val="65000"/>
                  </a:schemeClr>
                </a:solidFill>
              </a:rPr>
              <a:t>How do the workings of human-environment systems affect sustainable development  (inclusive well-being)?</a:t>
            </a:r>
          </a:p>
          <a:p>
            <a:pPr>
              <a:buNone/>
            </a:pPr>
            <a:r>
              <a:rPr lang="en-US" dirty="0" smtClean="0">
                <a:solidFill>
                  <a:schemeClr val="bg1">
                    <a:lumMod val="65000"/>
                  </a:schemeClr>
                </a:solidFill>
              </a:rPr>
              <a:t>C) Operational challenges</a:t>
            </a:r>
          </a:p>
          <a:p>
            <a:pPr lvl="1"/>
            <a:r>
              <a:rPr lang="en-US" dirty="0" smtClean="0">
                <a:solidFill>
                  <a:schemeClr val="bg1">
                    <a:lumMod val="65000"/>
                  </a:schemeClr>
                </a:solidFill>
              </a:rPr>
              <a:t>What </a:t>
            </a:r>
            <a:r>
              <a:rPr lang="en-US" dirty="0">
                <a:solidFill>
                  <a:schemeClr val="bg1">
                    <a:lumMod val="65000"/>
                  </a:schemeClr>
                </a:solidFill>
              </a:rPr>
              <a:t>kinds of methods, models and data are most needed to help us do sustainability science better? </a:t>
            </a:r>
          </a:p>
          <a:p>
            <a:pPr>
              <a:buNone/>
            </a:pPr>
            <a:r>
              <a:rPr lang="en-US" dirty="0" smtClean="0"/>
              <a:t>D) Strategic challenges</a:t>
            </a:r>
          </a:p>
          <a:p>
            <a:pPr lvl="1"/>
            <a:r>
              <a:rPr lang="en-US" dirty="0" smtClean="0"/>
              <a:t>What does sustainability science have to say about </a:t>
            </a:r>
            <a:r>
              <a:rPr lang="en-US" i="1" dirty="0" smtClean="0"/>
              <a:t>informed agitation </a:t>
            </a:r>
            <a:r>
              <a:rPr lang="en-US" dirty="0" smtClean="0"/>
              <a:t>for sustainable development?</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2" y="273050"/>
            <a:ext cx="3657598" cy="1555750"/>
          </a:xfrm>
        </p:spPr>
        <p:txBody>
          <a:bodyPr anchor="t">
            <a:noAutofit/>
          </a:bodyPr>
          <a:lstStyle/>
          <a:p>
            <a:r>
              <a:rPr lang="en-US" sz="4400" dirty="0" smtClean="0"/>
              <a:t>Local </a:t>
            </a:r>
            <a:br>
              <a:rPr lang="en-US" sz="4400" dirty="0" smtClean="0"/>
            </a:br>
            <a:r>
              <a:rPr lang="en-US" sz="4400" dirty="0" smtClean="0"/>
              <a:t>co-production</a:t>
            </a:r>
            <a:br>
              <a:rPr lang="en-US" sz="4400" dirty="0" smtClean="0"/>
            </a:br>
            <a:r>
              <a:rPr lang="en-US" sz="2400" dirty="0" smtClean="0"/>
              <a:t/>
            </a:r>
            <a:br>
              <a:rPr lang="en-US" sz="2400" dirty="0" smtClean="0"/>
            </a:br>
            <a:endParaRPr lang="en-US" sz="2400" dirty="0"/>
          </a:p>
        </p:txBody>
      </p:sp>
      <p:sp>
        <p:nvSpPr>
          <p:cNvPr id="8" name="Text Placeholder 7"/>
          <p:cNvSpPr>
            <a:spLocks noGrp="1"/>
          </p:cNvSpPr>
          <p:nvPr>
            <p:ph type="body" sz="half" idx="2"/>
          </p:nvPr>
        </p:nvSpPr>
        <p:spPr>
          <a:xfrm>
            <a:off x="381000" y="1905000"/>
            <a:ext cx="3809998" cy="4691063"/>
          </a:xfrm>
        </p:spPr>
        <p:txBody>
          <a:bodyPr>
            <a:normAutofit/>
          </a:bodyPr>
          <a:lstStyle/>
          <a:p>
            <a:pPr>
              <a:buFont typeface="Arial" pitchFamily="34" charset="0"/>
              <a:buChar char="•"/>
            </a:pPr>
            <a:r>
              <a:rPr lang="en-US" sz="4000" dirty="0" smtClean="0"/>
              <a:t>Participatory SD</a:t>
            </a:r>
          </a:p>
          <a:p>
            <a:pPr>
              <a:buFont typeface="Arial" pitchFamily="34" charset="0"/>
              <a:buChar char="•"/>
            </a:pPr>
            <a:r>
              <a:rPr lang="en-US" sz="4000" dirty="0" smtClean="0"/>
              <a:t>Decadal scale</a:t>
            </a:r>
          </a:p>
          <a:p>
            <a:pPr>
              <a:buFont typeface="Arial" pitchFamily="34" charset="0"/>
              <a:buChar char="•"/>
            </a:pPr>
            <a:r>
              <a:rPr lang="en-US" sz="4000" dirty="0" smtClean="0"/>
              <a:t>Interdisciplinary      </a:t>
            </a:r>
            <a:r>
              <a:rPr lang="en-US" sz="2800" b="1" dirty="0" smtClean="0"/>
              <a:t>W</a:t>
            </a:r>
            <a:r>
              <a:rPr lang="en-US" sz="2800" dirty="0" smtClean="0"/>
              <a:t> = </a:t>
            </a:r>
            <a:r>
              <a:rPr lang="en-US" sz="2800" i="1" dirty="0" smtClean="0"/>
              <a:t>f</a:t>
            </a:r>
            <a:r>
              <a:rPr lang="en-US" sz="2800" dirty="0" smtClean="0"/>
              <a:t> (</a:t>
            </a:r>
            <a:r>
              <a:rPr lang="en-US" sz="2800" b="1" dirty="0" err="1" smtClean="0"/>
              <a:t>C</a:t>
            </a:r>
            <a:r>
              <a:rPr lang="en-US" sz="2800" b="1" baseline="-25000" dirty="0" err="1" smtClean="0"/>
              <a:t>n</a:t>
            </a:r>
            <a:r>
              <a:rPr lang="en-US" sz="2800" dirty="0" smtClean="0"/>
              <a:t>, </a:t>
            </a:r>
            <a:r>
              <a:rPr lang="en-US" sz="2800" b="1" dirty="0" smtClean="0">
                <a:solidFill>
                  <a:schemeClr val="bg1">
                    <a:lumMod val="65000"/>
                  </a:schemeClr>
                </a:solidFill>
              </a:rPr>
              <a:t>C</a:t>
            </a:r>
            <a:r>
              <a:rPr lang="en-US" sz="2800" b="1" baseline="-25000" dirty="0" smtClean="0">
                <a:solidFill>
                  <a:schemeClr val="bg1">
                    <a:lumMod val="65000"/>
                  </a:schemeClr>
                </a:solidFill>
              </a:rPr>
              <a:t>h</a:t>
            </a:r>
            <a:r>
              <a:rPr lang="en-US" sz="2800" dirty="0" smtClean="0">
                <a:solidFill>
                  <a:schemeClr val="bg1">
                    <a:lumMod val="65000"/>
                  </a:schemeClr>
                </a:solidFill>
              </a:rPr>
              <a:t>, </a:t>
            </a:r>
            <a:r>
              <a:rPr lang="en-US" sz="2800" b="1" dirty="0" smtClean="0">
                <a:solidFill>
                  <a:schemeClr val="bg1">
                    <a:lumMod val="65000"/>
                  </a:schemeClr>
                </a:solidFill>
              </a:rPr>
              <a:t>C</a:t>
            </a:r>
            <a:r>
              <a:rPr lang="en-US" sz="2800" b="1" baseline="-25000" dirty="0" smtClean="0">
                <a:solidFill>
                  <a:schemeClr val="bg1">
                    <a:lumMod val="65000"/>
                  </a:schemeClr>
                </a:solidFill>
              </a:rPr>
              <a:t>m</a:t>
            </a:r>
            <a:r>
              <a:rPr lang="en-US" sz="2800" dirty="0" smtClean="0"/>
              <a:t>, </a:t>
            </a:r>
            <a:r>
              <a:rPr lang="en-US" sz="2800" b="1" dirty="0" smtClean="0"/>
              <a:t>C</a:t>
            </a:r>
            <a:r>
              <a:rPr lang="en-US" sz="2800" b="1" baseline="-25000" dirty="0" smtClean="0"/>
              <a:t>s</a:t>
            </a:r>
            <a:r>
              <a:rPr lang="en-US" sz="2800" dirty="0" smtClean="0"/>
              <a:t>, </a:t>
            </a:r>
            <a:r>
              <a:rPr lang="en-US" sz="2800" b="1" dirty="0" smtClean="0"/>
              <a:t>C</a:t>
            </a:r>
            <a:r>
              <a:rPr lang="en-US" sz="2800" b="1" baseline="-25000" dirty="0" smtClean="0"/>
              <a:t>k</a:t>
            </a:r>
            <a:r>
              <a:rPr lang="en-US" sz="2800" dirty="0" smtClean="0"/>
              <a:t>)</a:t>
            </a:r>
            <a:endParaRPr lang="en-US" sz="4000" dirty="0" smtClean="0"/>
          </a:p>
          <a:p>
            <a:pPr>
              <a:buFont typeface="Arial" pitchFamily="34" charset="0"/>
              <a:buChar char="•"/>
            </a:pPr>
            <a:r>
              <a:rPr lang="en-US" sz="4000" dirty="0" smtClean="0"/>
              <a:t>Self-critical, learning lab….  </a:t>
            </a:r>
          </a:p>
          <a:p>
            <a:pPr>
              <a:buFont typeface="Arial" pitchFamily="34" charset="0"/>
              <a:buChar char="•"/>
            </a:pPr>
            <a:r>
              <a:rPr lang="en-US" sz="4000" i="1" dirty="0" smtClean="0"/>
              <a:t>Career track?</a:t>
            </a:r>
          </a:p>
          <a:p>
            <a:pPr>
              <a:buFont typeface="Arial" pitchFamily="34" charset="0"/>
              <a:buChar char="•"/>
            </a:pPr>
            <a:endParaRPr lang="en-US" sz="1600" dirty="0"/>
          </a:p>
        </p:txBody>
      </p:sp>
      <p:pic>
        <p:nvPicPr>
          <p:cNvPr id="1027" name="Picture 3"/>
          <p:cNvPicPr>
            <a:picLocks noChangeAspect="1" noChangeArrowheads="1"/>
          </p:cNvPicPr>
          <p:nvPr/>
        </p:nvPicPr>
        <p:blipFill>
          <a:blip r:embed="rId3" cstate="print"/>
          <a:srcRect l="63750" t="10156" r="14375" b="9375"/>
          <a:stretch>
            <a:fillRect/>
          </a:stretch>
        </p:blipFill>
        <p:spPr bwMode="auto">
          <a:xfrm>
            <a:off x="4495800" y="18506"/>
            <a:ext cx="4648200" cy="68394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14400" y="1637865"/>
            <a:ext cx="7079931" cy="4839135"/>
            <a:chOff x="533400" y="1371600"/>
            <a:chExt cx="7079931" cy="4839135"/>
          </a:xfrm>
        </p:grpSpPr>
        <p:pic>
          <p:nvPicPr>
            <p:cNvPr id="1026" name="Picture 2"/>
            <p:cNvPicPr>
              <a:picLocks noChangeAspect="1" noChangeArrowheads="1"/>
            </p:cNvPicPr>
            <p:nvPr/>
          </p:nvPicPr>
          <p:blipFill>
            <a:blip r:embed="rId3" cstate="print"/>
            <a:srcRect l="2868" t="13333" r="54625" b="20927"/>
            <a:stretch>
              <a:fillRect/>
            </a:stretch>
          </p:blipFill>
          <p:spPr bwMode="auto">
            <a:xfrm>
              <a:off x="533400" y="1371600"/>
              <a:ext cx="5562600" cy="4839135"/>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l="61097" t="13333" r="27308" b="20927"/>
            <a:stretch>
              <a:fillRect/>
            </a:stretch>
          </p:blipFill>
          <p:spPr bwMode="auto">
            <a:xfrm>
              <a:off x="6096000" y="1371600"/>
              <a:ext cx="1517331" cy="4839135"/>
            </a:xfrm>
            <a:prstGeom prst="rect">
              <a:avLst/>
            </a:prstGeom>
            <a:noFill/>
            <a:ln w="9525">
              <a:noFill/>
              <a:miter lim="800000"/>
              <a:headEnd/>
              <a:tailEnd/>
            </a:ln>
          </p:spPr>
        </p:pic>
      </p:grpSp>
      <p:sp>
        <p:nvSpPr>
          <p:cNvPr id="5" name="Title 4"/>
          <p:cNvSpPr>
            <a:spLocks noGrp="1"/>
          </p:cNvSpPr>
          <p:nvPr>
            <p:ph type="title"/>
          </p:nvPr>
        </p:nvSpPr>
        <p:spPr>
          <a:xfrm>
            <a:off x="457200" y="152400"/>
            <a:ext cx="8229600" cy="1096962"/>
          </a:xfrm>
        </p:spPr>
        <p:txBody>
          <a:bodyPr>
            <a:normAutofit fontScale="90000"/>
          </a:bodyPr>
          <a:lstStyle/>
          <a:p>
            <a:r>
              <a:rPr lang="en-US" b="1" dirty="0" smtClean="0"/>
              <a:t>National</a:t>
            </a:r>
            <a:r>
              <a:rPr lang="en-US" dirty="0" smtClean="0"/>
              <a:t> (USA) evaluations of sectors </a:t>
            </a:r>
            <a:r>
              <a:rPr lang="en-US" b="1" dirty="0" smtClean="0"/>
              <a:t>W </a:t>
            </a:r>
            <a:r>
              <a:rPr lang="en-US" dirty="0" smtClean="0"/>
              <a:t>= </a:t>
            </a:r>
            <a:r>
              <a:rPr lang="en-US" i="1" dirty="0" smtClean="0"/>
              <a:t>f</a:t>
            </a:r>
            <a:r>
              <a:rPr lang="en-US" dirty="0" smtClean="0"/>
              <a:t> (</a:t>
            </a:r>
            <a:r>
              <a:rPr lang="en-US" b="1" dirty="0"/>
              <a:t>C</a:t>
            </a:r>
            <a:r>
              <a:rPr lang="en-US" b="1" baseline="-25000" dirty="0"/>
              <a:t>m</a:t>
            </a:r>
            <a:r>
              <a:rPr lang="en-US" dirty="0"/>
              <a:t>, </a:t>
            </a:r>
            <a:r>
              <a:rPr lang="en-US" b="1" dirty="0" err="1" smtClean="0">
                <a:solidFill>
                  <a:schemeClr val="bg1">
                    <a:lumMod val="65000"/>
                  </a:schemeClr>
                </a:solidFill>
              </a:rPr>
              <a:t>C</a:t>
            </a:r>
            <a:r>
              <a:rPr lang="en-US" b="1" baseline="-25000" dirty="0" err="1" smtClean="0">
                <a:solidFill>
                  <a:schemeClr val="bg1">
                    <a:lumMod val="65000"/>
                  </a:schemeClr>
                </a:solidFill>
              </a:rPr>
              <a:t>n</a:t>
            </a:r>
            <a:r>
              <a:rPr lang="en-US" dirty="0" smtClean="0">
                <a:solidFill>
                  <a:schemeClr val="bg1">
                    <a:lumMod val="65000"/>
                  </a:schemeClr>
                </a:solidFill>
              </a:rPr>
              <a:t>, </a:t>
            </a:r>
            <a:r>
              <a:rPr lang="en-US" b="1" dirty="0" smtClean="0">
                <a:solidFill>
                  <a:schemeClr val="bg1">
                    <a:lumMod val="65000"/>
                  </a:schemeClr>
                </a:solidFill>
              </a:rPr>
              <a:t>C</a:t>
            </a:r>
            <a:r>
              <a:rPr lang="en-US" b="1" baseline="-25000" dirty="0" smtClean="0">
                <a:solidFill>
                  <a:schemeClr val="bg1">
                    <a:lumMod val="65000"/>
                  </a:schemeClr>
                </a:solidFill>
              </a:rPr>
              <a:t>h</a:t>
            </a:r>
            <a:r>
              <a:rPr lang="en-US" dirty="0" smtClean="0"/>
              <a:t>, [</a:t>
            </a:r>
            <a:r>
              <a:rPr lang="en-US" b="1" dirty="0" smtClean="0">
                <a:solidFill>
                  <a:schemeClr val="bg1">
                    <a:lumMod val="50000"/>
                  </a:schemeClr>
                </a:solidFill>
              </a:rPr>
              <a:t>C</a:t>
            </a:r>
            <a:r>
              <a:rPr lang="en-US" b="1" baseline="-25000" dirty="0" smtClean="0">
                <a:solidFill>
                  <a:schemeClr val="bg1">
                    <a:lumMod val="50000"/>
                  </a:schemeClr>
                </a:solidFill>
              </a:rPr>
              <a:t>s</a:t>
            </a:r>
            <a:r>
              <a:rPr lang="en-US" dirty="0" smtClean="0">
                <a:solidFill>
                  <a:schemeClr val="bg1">
                    <a:lumMod val="50000"/>
                  </a:schemeClr>
                </a:solidFill>
              </a:rPr>
              <a:t>, </a:t>
            </a:r>
            <a:r>
              <a:rPr lang="en-US" b="1" dirty="0" err="1" smtClean="0">
                <a:solidFill>
                  <a:schemeClr val="bg1">
                    <a:lumMod val="50000"/>
                  </a:schemeClr>
                </a:solidFill>
              </a:rPr>
              <a:t>C</a:t>
            </a:r>
            <a:r>
              <a:rPr lang="en-US" b="1" baseline="-25000" dirty="0" err="1" smtClean="0">
                <a:solidFill>
                  <a:schemeClr val="bg1">
                    <a:lumMod val="50000"/>
                  </a:schemeClr>
                </a:solidFill>
              </a:rPr>
              <a:t>k</a:t>
            </a:r>
            <a:r>
              <a:rPr lang="en-US" dirty="0" smtClean="0"/>
              <a:t>])</a:t>
            </a:r>
            <a:endParaRPr lang="en-US" b="1" dirty="0"/>
          </a:p>
        </p:txBody>
      </p:sp>
      <p:sp>
        <p:nvSpPr>
          <p:cNvPr id="9" name="Rectangle 8"/>
          <p:cNvSpPr/>
          <p:nvPr/>
        </p:nvSpPr>
        <p:spPr>
          <a:xfrm>
            <a:off x="838200" y="1676400"/>
            <a:ext cx="7162800" cy="2514600"/>
          </a:xfrm>
          <a:prstGeom prst="rect">
            <a:avLst/>
          </a:prstGeom>
          <a:solidFill>
            <a:srgbClr val="FF0066">
              <a:alpha val="1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158777" y="6477000"/>
            <a:ext cx="1985223" cy="369332"/>
          </a:xfrm>
          <a:prstGeom prst="rect">
            <a:avLst/>
          </a:prstGeom>
          <a:noFill/>
        </p:spPr>
        <p:txBody>
          <a:bodyPr wrap="none" rtlCol="0">
            <a:spAutoFit/>
          </a:bodyPr>
          <a:lstStyle/>
          <a:p>
            <a:r>
              <a:rPr lang="en-US" dirty="0" smtClean="0"/>
              <a:t>(Muller et al, 2011)</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p:cNvGrpSpPr/>
          <p:nvPr/>
        </p:nvGrpSpPr>
        <p:grpSpPr>
          <a:xfrm>
            <a:off x="914400" y="1637865"/>
            <a:ext cx="7079931" cy="4839135"/>
            <a:chOff x="533400" y="1371600"/>
            <a:chExt cx="7079931" cy="4839135"/>
          </a:xfrm>
        </p:grpSpPr>
        <p:pic>
          <p:nvPicPr>
            <p:cNvPr id="1026" name="Picture 2"/>
            <p:cNvPicPr>
              <a:picLocks noChangeAspect="1" noChangeArrowheads="1"/>
            </p:cNvPicPr>
            <p:nvPr/>
          </p:nvPicPr>
          <p:blipFill>
            <a:blip r:embed="rId3" cstate="print"/>
            <a:srcRect l="2868" t="13333" r="54625" b="20927"/>
            <a:stretch>
              <a:fillRect/>
            </a:stretch>
          </p:blipFill>
          <p:spPr bwMode="auto">
            <a:xfrm>
              <a:off x="533400" y="1371600"/>
              <a:ext cx="5562600" cy="4839135"/>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l="61097" t="13333" r="27308" b="20927"/>
            <a:stretch>
              <a:fillRect/>
            </a:stretch>
          </p:blipFill>
          <p:spPr bwMode="auto">
            <a:xfrm>
              <a:off x="6096000" y="1371600"/>
              <a:ext cx="1517331" cy="4839135"/>
            </a:xfrm>
            <a:prstGeom prst="rect">
              <a:avLst/>
            </a:prstGeom>
            <a:noFill/>
            <a:ln w="9525">
              <a:noFill/>
              <a:miter lim="800000"/>
              <a:headEnd/>
              <a:tailEnd/>
            </a:ln>
          </p:spPr>
        </p:pic>
      </p:grpSp>
      <p:sp>
        <p:nvSpPr>
          <p:cNvPr id="5" name="Title 4"/>
          <p:cNvSpPr>
            <a:spLocks noGrp="1"/>
          </p:cNvSpPr>
          <p:nvPr>
            <p:ph type="title"/>
          </p:nvPr>
        </p:nvSpPr>
        <p:spPr>
          <a:xfrm>
            <a:off x="457200" y="152400"/>
            <a:ext cx="8229600" cy="1096962"/>
          </a:xfrm>
        </p:spPr>
        <p:txBody>
          <a:bodyPr>
            <a:normAutofit fontScale="90000"/>
          </a:bodyPr>
          <a:lstStyle/>
          <a:p>
            <a:r>
              <a:rPr lang="en-US" b="1" dirty="0" smtClean="0"/>
              <a:t>National</a:t>
            </a:r>
            <a:r>
              <a:rPr lang="en-US" dirty="0" smtClean="0"/>
              <a:t> (USA) evaluations of sectors </a:t>
            </a:r>
            <a:r>
              <a:rPr lang="en-US" b="1" dirty="0" smtClean="0"/>
              <a:t>W </a:t>
            </a:r>
            <a:r>
              <a:rPr lang="en-US" dirty="0" smtClean="0"/>
              <a:t>= </a:t>
            </a:r>
            <a:r>
              <a:rPr lang="en-US" i="1" dirty="0" smtClean="0"/>
              <a:t>f</a:t>
            </a:r>
            <a:r>
              <a:rPr lang="en-US" dirty="0" smtClean="0"/>
              <a:t> (</a:t>
            </a:r>
            <a:r>
              <a:rPr lang="en-US" b="1" dirty="0" err="1" smtClean="0"/>
              <a:t>C</a:t>
            </a:r>
            <a:r>
              <a:rPr lang="en-US" b="1" baseline="-25000" dirty="0" err="1" smtClean="0"/>
              <a:t>n</a:t>
            </a:r>
            <a:r>
              <a:rPr lang="en-US" dirty="0" smtClean="0"/>
              <a:t>, </a:t>
            </a:r>
            <a:r>
              <a:rPr lang="en-US" b="1" dirty="0" smtClean="0"/>
              <a:t>C</a:t>
            </a:r>
            <a:r>
              <a:rPr lang="en-US" b="1" baseline="-25000" dirty="0" smtClean="0"/>
              <a:t>h</a:t>
            </a:r>
            <a:r>
              <a:rPr lang="en-US" dirty="0" smtClean="0"/>
              <a:t>, </a:t>
            </a:r>
            <a:r>
              <a:rPr lang="en-US" b="1" dirty="0" smtClean="0"/>
              <a:t>C</a:t>
            </a:r>
            <a:r>
              <a:rPr lang="en-US" b="1" baseline="-25000" dirty="0" smtClean="0"/>
              <a:t>m</a:t>
            </a:r>
            <a:r>
              <a:rPr lang="en-US" dirty="0" smtClean="0"/>
              <a:t>, </a:t>
            </a:r>
            <a:r>
              <a:rPr lang="en-US" b="1" dirty="0" smtClean="0">
                <a:solidFill>
                  <a:schemeClr val="bg1">
                    <a:lumMod val="50000"/>
                  </a:schemeClr>
                </a:solidFill>
              </a:rPr>
              <a:t>C</a:t>
            </a:r>
            <a:r>
              <a:rPr lang="en-US" b="1" baseline="-25000" dirty="0" smtClean="0">
                <a:solidFill>
                  <a:schemeClr val="bg1">
                    <a:lumMod val="50000"/>
                  </a:schemeClr>
                </a:solidFill>
              </a:rPr>
              <a:t>s</a:t>
            </a:r>
            <a:r>
              <a:rPr lang="en-US" dirty="0" smtClean="0">
                <a:solidFill>
                  <a:schemeClr val="bg1">
                    <a:lumMod val="50000"/>
                  </a:schemeClr>
                </a:solidFill>
              </a:rPr>
              <a:t>, </a:t>
            </a:r>
            <a:r>
              <a:rPr lang="en-US" b="1" dirty="0" smtClean="0">
                <a:solidFill>
                  <a:schemeClr val="bg1">
                    <a:lumMod val="50000"/>
                  </a:schemeClr>
                </a:solidFill>
              </a:rPr>
              <a:t>C</a:t>
            </a:r>
            <a:r>
              <a:rPr lang="en-US" b="1" baseline="-25000" dirty="0" smtClean="0">
                <a:solidFill>
                  <a:schemeClr val="bg1">
                    <a:lumMod val="50000"/>
                  </a:schemeClr>
                </a:solidFill>
              </a:rPr>
              <a:t>k</a:t>
            </a:r>
            <a:r>
              <a:rPr lang="en-US" dirty="0" smtClean="0"/>
              <a:t>)</a:t>
            </a:r>
            <a:endParaRPr lang="en-US" b="1" dirty="0"/>
          </a:p>
        </p:txBody>
      </p:sp>
      <p:sp>
        <p:nvSpPr>
          <p:cNvPr id="9" name="Rectangle 8"/>
          <p:cNvSpPr/>
          <p:nvPr/>
        </p:nvSpPr>
        <p:spPr>
          <a:xfrm>
            <a:off x="838200" y="1676400"/>
            <a:ext cx="7162800" cy="2514600"/>
          </a:xfrm>
          <a:prstGeom prst="rect">
            <a:avLst/>
          </a:prstGeom>
          <a:solidFill>
            <a:srgbClr val="FF0066">
              <a:alpha val="1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158777" y="6477000"/>
            <a:ext cx="1985223" cy="369332"/>
          </a:xfrm>
          <a:prstGeom prst="rect">
            <a:avLst/>
          </a:prstGeom>
          <a:noFill/>
        </p:spPr>
        <p:txBody>
          <a:bodyPr wrap="none" rtlCol="0">
            <a:spAutoFit/>
          </a:bodyPr>
          <a:lstStyle/>
          <a:p>
            <a:r>
              <a:rPr lang="en-US" dirty="0" smtClean="0"/>
              <a:t>(Muller et al, 2011)</a:t>
            </a:r>
            <a:endParaRPr lang="en-US" dirty="0"/>
          </a:p>
        </p:txBody>
      </p:sp>
      <p:pic>
        <p:nvPicPr>
          <p:cNvPr id="10" name="Picture 4" descr="https://encrypted-tbn2.gstatic.com/images?q=tbn:ANd9GcRMQNlFZOEw8x0Z_ZKMGOntQ5ISOKQqacYVjJIzPfqWKEVH8mxWkg"/>
          <p:cNvPicPr>
            <a:picLocks noChangeAspect="1" noChangeArrowheads="1"/>
          </p:cNvPicPr>
          <p:nvPr/>
        </p:nvPicPr>
        <p:blipFill>
          <a:blip r:embed="rId4" cstate="print"/>
          <a:srcRect l="7109" t="15536" b="6784"/>
          <a:stretch>
            <a:fillRect/>
          </a:stretch>
        </p:blipFill>
        <p:spPr bwMode="auto">
          <a:xfrm rot="20479585">
            <a:off x="1600200" y="2362200"/>
            <a:ext cx="5974327" cy="3429000"/>
          </a:xfrm>
          <a:prstGeom prst="rect">
            <a:avLst/>
          </a:prstGeom>
          <a:noFill/>
          <a:ln w="9525">
            <a:solidFill>
              <a:schemeClr val="tx1"/>
            </a:solidFill>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325562"/>
          </a:xfrm>
        </p:spPr>
        <p:txBody>
          <a:bodyPr>
            <a:noAutofit/>
          </a:bodyPr>
          <a:lstStyle/>
          <a:p>
            <a:r>
              <a:rPr lang="en-US" sz="4800" dirty="0" smtClean="0"/>
              <a:t>Comparative evaluations of </a:t>
            </a:r>
            <a:r>
              <a:rPr lang="en-US" sz="4800" b="1" dirty="0" smtClean="0"/>
              <a:t>W </a:t>
            </a:r>
            <a:r>
              <a:rPr lang="en-US" sz="4800" dirty="0" smtClean="0"/>
              <a:t>highlight </a:t>
            </a:r>
            <a:r>
              <a:rPr lang="en-US" sz="4800" i="1" dirty="0" smtClean="0"/>
              <a:t>Human Capital’s</a:t>
            </a:r>
            <a:r>
              <a:rPr lang="en-US" sz="4800" dirty="0" smtClean="0"/>
              <a:t> import</a:t>
            </a:r>
            <a:endParaRPr lang="en-US" sz="4800" dirty="0"/>
          </a:p>
        </p:txBody>
      </p:sp>
      <p:graphicFrame>
        <p:nvGraphicFramePr>
          <p:cNvPr id="4" name="Content Placeholder 3"/>
          <p:cNvGraphicFramePr>
            <a:graphicFrameLocks noGrp="1"/>
          </p:cNvGraphicFramePr>
          <p:nvPr>
            <p:ph idx="1"/>
          </p:nvPr>
        </p:nvGraphicFramePr>
        <p:xfrm>
          <a:off x="457200" y="4001598"/>
          <a:ext cx="8229600" cy="2094402"/>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448482">
                <a:tc>
                  <a:txBody>
                    <a:bodyPr/>
                    <a:lstStyle/>
                    <a:p>
                      <a:endParaRPr lang="en-US" dirty="0"/>
                    </a:p>
                  </a:txBody>
                  <a:tcPr/>
                </a:tc>
                <a:tc>
                  <a:txBody>
                    <a:bodyPr/>
                    <a:lstStyle/>
                    <a:p>
                      <a:pPr algn="ctr"/>
                      <a:r>
                        <a:rPr lang="en-US" dirty="0" smtClean="0"/>
                        <a:t>Natural capital</a:t>
                      </a:r>
                      <a:endParaRPr lang="en-US" dirty="0"/>
                    </a:p>
                  </a:txBody>
                  <a:tcPr/>
                </a:tc>
                <a:tc>
                  <a:txBody>
                    <a:bodyPr/>
                    <a:lstStyle/>
                    <a:p>
                      <a:pPr algn="ctr"/>
                      <a:r>
                        <a:rPr lang="en-US" dirty="0" smtClean="0"/>
                        <a:t>Human capital</a:t>
                      </a:r>
                      <a:endParaRPr lang="en-US" dirty="0"/>
                    </a:p>
                  </a:txBody>
                  <a:tcPr/>
                </a:tc>
                <a:tc>
                  <a:txBody>
                    <a:bodyPr/>
                    <a:lstStyle/>
                    <a:p>
                      <a:pPr algn="ctr"/>
                      <a:r>
                        <a:rPr lang="en-US" dirty="0" smtClean="0"/>
                        <a:t>Manuf. capital</a:t>
                      </a:r>
                      <a:endParaRPr lang="en-US" dirty="0"/>
                    </a:p>
                  </a:txBody>
                  <a:tcPr/>
                </a:tc>
                <a:tc>
                  <a:txBody>
                    <a:bodyPr/>
                    <a:lstStyle/>
                    <a:p>
                      <a:pPr algn="ctr"/>
                      <a:r>
                        <a:rPr lang="en-US" dirty="0" smtClean="0"/>
                        <a:t>TOTAL W</a:t>
                      </a:r>
                      <a:endParaRPr lang="en-US" dirty="0"/>
                    </a:p>
                  </a:txBody>
                  <a:tcPr/>
                </a:tc>
              </a:tr>
              <a:tr h="448482">
                <a:tc>
                  <a:txBody>
                    <a:bodyPr/>
                    <a:lstStyle/>
                    <a:p>
                      <a:r>
                        <a:rPr lang="en-US" dirty="0" smtClean="0"/>
                        <a:t>1995</a:t>
                      </a:r>
                      <a:r>
                        <a:rPr lang="en-US" baseline="0" dirty="0" smtClean="0"/>
                        <a:t> capital stock</a:t>
                      </a:r>
                      <a:endParaRPr lang="en-US" dirty="0"/>
                    </a:p>
                  </a:txBody>
                  <a:tcPr/>
                </a:tc>
                <a:tc>
                  <a:txBody>
                    <a:bodyPr/>
                    <a:lstStyle/>
                    <a:p>
                      <a:pPr algn="r"/>
                      <a:r>
                        <a:rPr lang="en-US" dirty="0" smtClean="0"/>
                        <a:t>$3,200</a:t>
                      </a:r>
                      <a:endParaRPr lang="en-US" dirty="0"/>
                    </a:p>
                  </a:txBody>
                  <a:tcPr/>
                </a:tc>
                <a:tc>
                  <a:txBody>
                    <a:bodyPr/>
                    <a:lstStyle/>
                    <a:p>
                      <a:pPr algn="r"/>
                      <a:r>
                        <a:rPr lang="en-US" dirty="0" smtClean="0">
                          <a:solidFill>
                            <a:srgbClr val="FF0000"/>
                          </a:solidFill>
                        </a:rPr>
                        <a:t>$1,717,900</a:t>
                      </a:r>
                      <a:endParaRPr lang="en-US" dirty="0">
                        <a:solidFill>
                          <a:srgbClr val="FF0000"/>
                        </a:solidFill>
                      </a:endParaRPr>
                    </a:p>
                  </a:txBody>
                  <a:tcPr/>
                </a:tc>
                <a:tc>
                  <a:txBody>
                    <a:bodyPr/>
                    <a:lstStyle/>
                    <a:p>
                      <a:pPr algn="r"/>
                      <a:r>
                        <a:rPr lang="en-US" dirty="0" smtClean="0"/>
                        <a:t>$3,100</a:t>
                      </a:r>
                      <a:endParaRPr lang="en-US" dirty="0"/>
                    </a:p>
                  </a:txBody>
                  <a:tcPr/>
                </a:tc>
                <a:tc>
                  <a:txBody>
                    <a:bodyPr/>
                    <a:lstStyle/>
                    <a:p>
                      <a:pPr algn="r"/>
                      <a:r>
                        <a:rPr lang="en-US" dirty="0" smtClean="0"/>
                        <a:t>$1,724,200</a:t>
                      </a:r>
                      <a:endParaRPr lang="en-US" dirty="0"/>
                    </a:p>
                  </a:txBody>
                  <a:tcPr/>
                </a:tc>
              </a:tr>
              <a:tr h="448482">
                <a:tc>
                  <a:txBody>
                    <a:bodyPr/>
                    <a:lstStyle/>
                    <a:p>
                      <a:r>
                        <a:rPr lang="en-US" dirty="0" smtClean="0"/>
                        <a:t>Change 1995-2000</a:t>
                      </a:r>
                      <a:endParaRPr lang="en-US" dirty="0"/>
                    </a:p>
                  </a:txBody>
                  <a:tcPr/>
                </a:tc>
                <a:tc>
                  <a:txBody>
                    <a:bodyPr/>
                    <a:lstStyle/>
                    <a:p>
                      <a:pPr algn="r"/>
                      <a:r>
                        <a:rPr lang="en-US" dirty="0" smtClean="0"/>
                        <a:t>-$200</a:t>
                      </a:r>
                      <a:endParaRPr lang="en-US" dirty="0"/>
                    </a:p>
                  </a:txBody>
                  <a:tcPr/>
                </a:tc>
                <a:tc>
                  <a:txBody>
                    <a:bodyPr/>
                    <a:lstStyle/>
                    <a:p>
                      <a:pPr algn="r"/>
                      <a:r>
                        <a:rPr lang="en-US" dirty="0" smtClean="0">
                          <a:solidFill>
                            <a:srgbClr val="FF0000"/>
                          </a:solidFill>
                        </a:rPr>
                        <a:t>$9,400</a:t>
                      </a:r>
                      <a:endParaRPr lang="en-US" dirty="0">
                        <a:solidFill>
                          <a:srgbClr val="FF0000"/>
                        </a:solidFill>
                      </a:endParaRPr>
                    </a:p>
                  </a:txBody>
                  <a:tcPr/>
                </a:tc>
                <a:tc>
                  <a:txBody>
                    <a:bodyPr/>
                    <a:lstStyle/>
                    <a:p>
                      <a:pPr algn="r"/>
                      <a:r>
                        <a:rPr lang="en-US" dirty="0" smtClean="0"/>
                        <a:t>$2,000</a:t>
                      </a:r>
                      <a:endParaRPr lang="en-US" dirty="0"/>
                    </a:p>
                  </a:txBody>
                  <a:tcPr/>
                </a:tc>
                <a:tc>
                  <a:txBody>
                    <a:bodyPr/>
                    <a:lstStyle/>
                    <a:p>
                      <a:pPr algn="r"/>
                      <a:r>
                        <a:rPr lang="en-US" dirty="0" smtClean="0"/>
                        <a:t>$11,100</a:t>
                      </a:r>
                      <a:endParaRPr lang="en-US" dirty="0"/>
                    </a:p>
                  </a:txBody>
                  <a:tcPr/>
                </a:tc>
              </a:tr>
              <a:tr h="259835">
                <a:tc>
                  <a:txBody>
                    <a:bodyPr/>
                    <a:lstStyle/>
                    <a:p>
                      <a:r>
                        <a:rPr lang="en-US" dirty="0" smtClean="0"/>
                        <a:t>Growth rate/ yr</a:t>
                      </a:r>
                      <a:endParaRPr lang="en-US" dirty="0"/>
                    </a:p>
                  </a:txBody>
                  <a:tcPr/>
                </a:tc>
                <a:tc>
                  <a:txBody>
                    <a:bodyPr/>
                    <a:lstStyle/>
                    <a:p>
                      <a:pPr algn="r"/>
                      <a:r>
                        <a:rPr lang="en-US" dirty="0" smtClean="0"/>
                        <a:t>-1.0%</a:t>
                      </a:r>
                      <a:endParaRPr lang="en-US" dirty="0"/>
                    </a:p>
                  </a:txBody>
                  <a:tcPr/>
                </a:tc>
                <a:tc>
                  <a:txBody>
                    <a:bodyPr/>
                    <a:lstStyle/>
                    <a:p>
                      <a:pPr algn="r"/>
                      <a:r>
                        <a:rPr lang="en-US" dirty="0" smtClean="0"/>
                        <a:t>+0.1%</a:t>
                      </a:r>
                      <a:endParaRPr lang="en-US" dirty="0"/>
                    </a:p>
                  </a:txBody>
                  <a:tcPr/>
                </a:tc>
                <a:tc>
                  <a:txBody>
                    <a:bodyPr/>
                    <a:lstStyle/>
                    <a:p>
                      <a:pPr algn="r"/>
                      <a:r>
                        <a:rPr lang="en-US" dirty="0" smtClean="0"/>
                        <a:t>+10.8%</a:t>
                      </a:r>
                      <a:endParaRPr lang="en-US" dirty="0"/>
                    </a:p>
                  </a:txBody>
                  <a:tcPr/>
                </a:tc>
                <a:tc>
                  <a:txBody>
                    <a:bodyPr/>
                    <a:lstStyle/>
                    <a:p>
                      <a:pPr algn="r"/>
                      <a:r>
                        <a:rPr lang="en-US" dirty="0" smtClean="0"/>
                        <a:t>+0.1%</a:t>
                      </a:r>
                      <a:endParaRPr lang="en-US" dirty="0"/>
                    </a:p>
                  </a:txBody>
                  <a:tcPr/>
                </a:tc>
              </a:tr>
            </a:tbl>
          </a:graphicData>
        </a:graphic>
      </p:graphicFrame>
      <p:sp>
        <p:nvSpPr>
          <p:cNvPr id="5" name="TextBox 4"/>
          <p:cNvSpPr txBox="1"/>
          <p:nvPr/>
        </p:nvSpPr>
        <p:spPr>
          <a:xfrm>
            <a:off x="685800" y="2057400"/>
            <a:ext cx="7924800" cy="1508105"/>
          </a:xfrm>
          <a:prstGeom prst="rect">
            <a:avLst/>
          </a:prstGeom>
          <a:noFill/>
        </p:spPr>
        <p:txBody>
          <a:bodyPr wrap="square" rtlCol="0">
            <a:spAutoFit/>
          </a:bodyPr>
          <a:lstStyle/>
          <a:p>
            <a:pPr algn="ctr" defTabSz="914116"/>
            <a:r>
              <a:rPr lang="en-US" sz="3600" b="1" dirty="0" smtClean="0"/>
              <a:t>W</a:t>
            </a:r>
            <a:r>
              <a:rPr lang="en-US" sz="3600" dirty="0" smtClean="0"/>
              <a:t> = </a:t>
            </a:r>
            <a:r>
              <a:rPr lang="en-US" sz="3600" i="1" dirty="0" smtClean="0"/>
              <a:t>f</a:t>
            </a:r>
            <a:r>
              <a:rPr lang="en-US" sz="3600" dirty="0" smtClean="0"/>
              <a:t> (</a:t>
            </a:r>
            <a:r>
              <a:rPr lang="en-US" sz="3600" b="1" dirty="0" err="1" smtClean="0"/>
              <a:t>C</a:t>
            </a:r>
            <a:r>
              <a:rPr lang="en-US" sz="3600" b="1" baseline="-25000" dirty="0" err="1" smtClean="0"/>
              <a:t>n</a:t>
            </a:r>
            <a:r>
              <a:rPr lang="en-US" sz="3600" dirty="0" smtClean="0"/>
              <a:t>, </a:t>
            </a:r>
            <a:r>
              <a:rPr lang="en-US" sz="3600" b="1" dirty="0" smtClean="0">
                <a:solidFill>
                  <a:srgbClr val="FF0000"/>
                </a:solidFill>
              </a:rPr>
              <a:t>C</a:t>
            </a:r>
            <a:r>
              <a:rPr lang="en-US" sz="3600" b="1" baseline="-25000" dirty="0" smtClean="0">
                <a:solidFill>
                  <a:srgbClr val="FF0000"/>
                </a:solidFill>
              </a:rPr>
              <a:t>h</a:t>
            </a:r>
            <a:r>
              <a:rPr lang="en-US" sz="3600" dirty="0" smtClean="0"/>
              <a:t>, </a:t>
            </a:r>
            <a:r>
              <a:rPr lang="en-US" sz="3600" b="1" dirty="0" smtClean="0"/>
              <a:t>C</a:t>
            </a:r>
            <a:r>
              <a:rPr lang="en-US" sz="3600" b="1" baseline="-25000" dirty="0" smtClean="0"/>
              <a:t>m</a:t>
            </a:r>
            <a:r>
              <a:rPr lang="en-US" sz="3600" dirty="0" smtClean="0"/>
              <a:t>, [</a:t>
            </a:r>
            <a:r>
              <a:rPr lang="en-US" sz="3600" b="1" dirty="0" smtClean="0">
                <a:solidFill>
                  <a:schemeClr val="bg1">
                    <a:lumMod val="50000"/>
                  </a:schemeClr>
                </a:solidFill>
              </a:rPr>
              <a:t>C</a:t>
            </a:r>
            <a:r>
              <a:rPr lang="en-US" sz="3600" b="1" baseline="-25000" dirty="0" smtClean="0">
                <a:solidFill>
                  <a:schemeClr val="bg1">
                    <a:lumMod val="50000"/>
                  </a:schemeClr>
                </a:solidFill>
              </a:rPr>
              <a:t>s</a:t>
            </a:r>
            <a:r>
              <a:rPr lang="en-US" sz="3600" dirty="0" smtClean="0">
                <a:solidFill>
                  <a:schemeClr val="bg1">
                    <a:lumMod val="50000"/>
                  </a:schemeClr>
                </a:solidFill>
              </a:rPr>
              <a:t>, </a:t>
            </a:r>
            <a:r>
              <a:rPr lang="en-US" sz="3600" b="1" dirty="0" err="1" smtClean="0">
                <a:solidFill>
                  <a:schemeClr val="bg1">
                    <a:lumMod val="50000"/>
                  </a:schemeClr>
                </a:solidFill>
              </a:rPr>
              <a:t>C</a:t>
            </a:r>
            <a:r>
              <a:rPr lang="en-US" sz="3600" b="1" baseline="-25000" dirty="0" err="1" smtClean="0">
                <a:solidFill>
                  <a:schemeClr val="bg1">
                    <a:lumMod val="50000"/>
                  </a:schemeClr>
                </a:solidFill>
              </a:rPr>
              <a:t>k</a:t>
            </a:r>
            <a:r>
              <a:rPr lang="en-US" sz="3600" dirty="0" smtClean="0"/>
              <a:t>])</a:t>
            </a:r>
          </a:p>
          <a:p>
            <a:pPr algn="ctr" defTabSz="914116"/>
            <a:r>
              <a:rPr lang="en-US" sz="3200" dirty="0" smtClean="0">
                <a:solidFill>
                  <a:prstClr val="black"/>
                </a:solidFill>
              </a:rPr>
              <a:t>Capital Stock Estimates for China, 1995 – 2000 </a:t>
            </a:r>
          </a:p>
          <a:p>
            <a:pPr algn="ctr" defTabSz="914116"/>
            <a:r>
              <a:rPr lang="en-US" sz="2400" i="1" dirty="0" smtClean="0">
                <a:solidFill>
                  <a:prstClr val="black"/>
                </a:solidFill>
              </a:rPr>
              <a:t>(in 2000 US$)</a:t>
            </a:r>
          </a:p>
        </p:txBody>
      </p:sp>
      <p:sp>
        <p:nvSpPr>
          <p:cNvPr id="6" name="TextBox 5"/>
          <p:cNvSpPr txBox="1"/>
          <p:nvPr/>
        </p:nvSpPr>
        <p:spPr>
          <a:xfrm>
            <a:off x="5562600" y="6183868"/>
            <a:ext cx="3048000" cy="369332"/>
          </a:xfrm>
          <a:prstGeom prst="rect">
            <a:avLst/>
          </a:prstGeom>
          <a:noFill/>
        </p:spPr>
        <p:txBody>
          <a:bodyPr wrap="square" rtlCol="0">
            <a:spAutoFit/>
          </a:bodyPr>
          <a:lstStyle/>
          <a:p>
            <a:pPr algn="r" defTabSz="914116"/>
            <a:r>
              <a:rPr lang="en-US" dirty="0" smtClean="0">
                <a:solidFill>
                  <a:prstClr val="black"/>
                </a:solidFill>
              </a:rPr>
              <a:t>(From Arrow et al., 2012)</a:t>
            </a:r>
            <a:endParaRPr lang="en-US" dirty="0">
              <a:solidFill>
                <a:prstClr val="black"/>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1043608" y="1295400"/>
            <a:ext cx="5029200" cy="5257800"/>
            <a:chOff x="228600" y="1066800"/>
            <a:chExt cx="5029200" cy="5257800"/>
          </a:xfrm>
        </p:grpSpPr>
        <p:cxnSp>
          <p:nvCxnSpPr>
            <p:cNvPr id="34" name="Straight Arrow Connector 33"/>
            <p:cNvCxnSpPr/>
            <p:nvPr/>
          </p:nvCxnSpPr>
          <p:spPr>
            <a:xfrm>
              <a:off x="2743200" y="1752600"/>
              <a:ext cx="0" cy="3429000"/>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685800" y="5181600"/>
              <a:ext cx="4114800" cy="11430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prstClr val="black"/>
                  </a:solidFill>
                </a:rPr>
                <a:t>Productive Base </a:t>
              </a:r>
              <a:r>
                <a:rPr lang="en-US" sz="2400" dirty="0" smtClean="0">
                  <a:solidFill>
                    <a:prstClr val="black"/>
                  </a:solidFill>
                </a:rPr>
                <a:t>(assets/</a:t>
              </a:r>
              <a:r>
                <a:rPr lang="en-US" sz="2400" i="1" dirty="0" smtClean="0">
                  <a:solidFill>
                    <a:prstClr val="black"/>
                  </a:solidFill>
                </a:rPr>
                <a:t>means</a:t>
              </a:r>
              <a:r>
                <a:rPr lang="en-US" sz="2400" dirty="0" smtClean="0">
                  <a:solidFill>
                    <a:prstClr val="black"/>
                  </a:solidFill>
                </a:rPr>
                <a:t>) </a:t>
              </a:r>
              <a:endParaRPr lang="en-US" sz="3200" dirty="0">
                <a:solidFill>
                  <a:prstClr val="black"/>
                </a:solidFill>
              </a:endParaRPr>
            </a:p>
          </p:txBody>
        </p:sp>
        <p:grpSp>
          <p:nvGrpSpPr>
            <p:cNvPr id="2" name="Group 8"/>
            <p:cNvGrpSpPr/>
            <p:nvPr/>
          </p:nvGrpSpPr>
          <p:grpSpPr>
            <a:xfrm>
              <a:off x="838200" y="1066800"/>
              <a:ext cx="4114800" cy="685800"/>
              <a:chOff x="2590800" y="0"/>
              <a:chExt cx="4114800" cy="718457"/>
            </a:xfrm>
          </p:grpSpPr>
          <p:sp>
            <p:nvSpPr>
              <p:cNvPr id="5" name="Oval 4"/>
              <p:cNvSpPr/>
              <p:nvPr/>
            </p:nvSpPr>
            <p:spPr>
              <a:xfrm>
                <a:off x="2590800" y="0"/>
                <a:ext cx="4114800" cy="71845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dirty="0">
                  <a:solidFill>
                    <a:prstClr val="black"/>
                  </a:solidFill>
                </a:endParaRPr>
              </a:p>
            </p:txBody>
          </p:sp>
          <p:sp>
            <p:nvSpPr>
              <p:cNvPr id="7" name="TextBox 6"/>
              <p:cNvSpPr txBox="1"/>
              <p:nvPr/>
            </p:nvSpPr>
            <p:spPr>
              <a:xfrm>
                <a:off x="2819400" y="0"/>
                <a:ext cx="3429000" cy="612621"/>
              </a:xfrm>
              <a:prstGeom prst="rect">
                <a:avLst/>
              </a:prstGeom>
              <a:noFill/>
            </p:spPr>
            <p:txBody>
              <a:bodyPr wrap="square" rtlCol="0">
                <a:spAutoFit/>
              </a:bodyPr>
              <a:lstStyle/>
              <a:p>
                <a:pPr algn="ctr"/>
                <a:r>
                  <a:rPr lang="en-US" sz="3200" dirty="0">
                    <a:solidFill>
                      <a:prstClr val="black"/>
                    </a:solidFill>
                  </a:rPr>
                  <a:t>Goals of </a:t>
                </a:r>
                <a:r>
                  <a:rPr lang="en-US" sz="3200" dirty="0" smtClean="0">
                    <a:solidFill>
                      <a:prstClr val="black"/>
                    </a:solidFill>
                  </a:rPr>
                  <a:t>SD </a:t>
                </a:r>
                <a:r>
                  <a:rPr lang="en-US" sz="2400" i="1" dirty="0" smtClean="0">
                    <a:solidFill>
                      <a:prstClr val="black"/>
                    </a:solidFill>
                  </a:rPr>
                  <a:t>(ends)</a:t>
                </a:r>
                <a:endParaRPr lang="en-US" sz="3200" i="1" dirty="0">
                  <a:solidFill>
                    <a:prstClr val="black"/>
                  </a:solidFill>
                </a:endParaRPr>
              </a:p>
            </p:txBody>
          </p:sp>
        </p:grpSp>
        <p:sp>
          <p:nvSpPr>
            <p:cNvPr id="10" name="Rectangle 9"/>
            <p:cNvSpPr/>
            <p:nvPr/>
          </p:nvSpPr>
          <p:spPr>
            <a:xfrm>
              <a:off x="685800" y="1981200"/>
              <a:ext cx="4343400"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prstClr val="black"/>
                  </a:solidFill>
                </a:rPr>
                <a:t>Consumption </a:t>
              </a:r>
              <a:r>
                <a:rPr lang="en-US" sz="3200" dirty="0" smtClean="0">
                  <a:solidFill>
                    <a:prstClr val="black"/>
                  </a:solidFill>
                </a:rPr>
                <a:t>Processes</a:t>
              </a:r>
              <a:endParaRPr lang="en-US" sz="3200" dirty="0">
                <a:solidFill>
                  <a:prstClr val="black"/>
                </a:solidFill>
              </a:endParaRPr>
            </a:p>
          </p:txBody>
        </p:sp>
        <p:sp>
          <p:nvSpPr>
            <p:cNvPr id="11" name="Rectangle 10"/>
            <p:cNvSpPr/>
            <p:nvPr/>
          </p:nvSpPr>
          <p:spPr>
            <a:xfrm>
              <a:off x="609600" y="4114800"/>
              <a:ext cx="4648200"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prstClr val="black"/>
                  </a:solidFill>
                </a:rPr>
                <a:t>Production </a:t>
              </a:r>
              <a:r>
                <a:rPr lang="en-US" sz="3200" dirty="0" smtClean="0">
                  <a:solidFill>
                    <a:prstClr val="black"/>
                  </a:solidFill>
                </a:rPr>
                <a:t>Processes</a:t>
              </a:r>
              <a:endParaRPr lang="en-US" sz="3200" dirty="0">
                <a:solidFill>
                  <a:prstClr val="black"/>
                </a:solidFill>
              </a:endParaRPr>
            </a:p>
          </p:txBody>
        </p:sp>
        <p:grpSp>
          <p:nvGrpSpPr>
            <p:cNvPr id="3" name="Group 13"/>
            <p:cNvGrpSpPr/>
            <p:nvPr/>
          </p:nvGrpSpPr>
          <p:grpSpPr>
            <a:xfrm>
              <a:off x="1143000" y="3048000"/>
              <a:ext cx="3505200" cy="914400"/>
              <a:chOff x="2819400" y="3124200"/>
              <a:chExt cx="3505200" cy="914400"/>
            </a:xfrm>
          </p:grpSpPr>
          <p:sp>
            <p:nvSpPr>
              <p:cNvPr id="12" name="Oval 11"/>
              <p:cNvSpPr/>
              <p:nvPr/>
            </p:nvSpPr>
            <p:spPr>
              <a:xfrm>
                <a:off x="2819400" y="3124200"/>
                <a:ext cx="3505200" cy="914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prstClr val="black"/>
                  </a:solidFill>
                </a:endParaRPr>
              </a:p>
            </p:txBody>
          </p:sp>
          <p:sp>
            <p:nvSpPr>
              <p:cNvPr id="13" name="TextBox 12"/>
              <p:cNvSpPr txBox="1"/>
              <p:nvPr/>
            </p:nvSpPr>
            <p:spPr>
              <a:xfrm>
                <a:off x="2971800" y="3301425"/>
                <a:ext cx="3200400" cy="584775"/>
              </a:xfrm>
              <a:prstGeom prst="rect">
                <a:avLst/>
              </a:prstGeom>
              <a:noFill/>
            </p:spPr>
            <p:txBody>
              <a:bodyPr wrap="square" rtlCol="0">
                <a:spAutoFit/>
              </a:bodyPr>
              <a:lstStyle/>
              <a:p>
                <a:pPr algn="ctr"/>
                <a:r>
                  <a:rPr lang="en-US" sz="3200" dirty="0">
                    <a:solidFill>
                      <a:prstClr val="black"/>
                    </a:solidFill>
                  </a:rPr>
                  <a:t>Goods &amp; Services</a:t>
                </a:r>
              </a:p>
            </p:txBody>
          </p:sp>
        </p:grpSp>
        <p:cxnSp>
          <p:nvCxnSpPr>
            <p:cNvPr id="18" name="Straight Arrow Connector 17"/>
            <p:cNvCxnSpPr/>
            <p:nvPr/>
          </p:nvCxnSpPr>
          <p:spPr>
            <a:xfrm>
              <a:off x="228600" y="1371600"/>
              <a:ext cx="0" cy="4343400"/>
            </a:xfrm>
            <a:prstGeom prst="straightConnector1">
              <a:avLst/>
            </a:prstGeom>
            <a:ln w="285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flipH="1">
              <a:off x="228600" y="1371600"/>
              <a:ext cx="533400" cy="0"/>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28600" y="5715000"/>
              <a:ext cx="457200" cy="0"/>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28600" y="3505200"/>
              <a:ext cx="838200" cy="0"/>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228600" y="2514600"/>
              <a:ext cx="457200" cy="0"/>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28600" y="4572000"/>
              <a:ext cx="381000" cy="0"/>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1" name="Down Arrow Callout 20"/>
          <p:cNvSpPr/>
          <p:nvPr/>
        </p:nvSpPr>
        <p:spPr>
          <a:xfrm rot="16200000">
            <a:off x="-2020551" y="3279440"/>
            <a:ext cx="5157936" cy="901824"/>
          </a:xfrm>
          <a:prstGeom prst="downArrowCallout">
            <a:avLst/>
          </a:prstGeom>
        </p:spPr>
        <p:style>
          <a:lnRef idx="2">
            <a:schemeClr val="accent2"/>
          </a:lnRef>
          <a:fillRef idx="1">
            <a:schemeClr val="lt1"/>
          </a:fillRef>
          <a:effectRef idx="0">
            <a:schemeClr val="accent2"/>
          </a:effectRef>
          <a:fontRef idx="minor">
            <a:schemeClr val="dk1"/>
          </a:fontRef>
        </p:style>
        <p:txBody>
          <a:bodyPr vert="horz" rtlCol="0" anchor="ctr"/>
          <a:lstStyle/>
          <a:p>
            <a:pPr algn="ctr"/>
            <a:r>
              <a:rPr lang="en-US" sz="3200" dirty="0" smtClean="0">
                <a:solidFill>
                  <a:prstClr val="black"/>
                </a:solidFill>
              </a:rPr>
              <a:t>Agents of Action </a:t>
            </a:r>
            <a:r>
              <a:rPr lang="en-US" sz="3200" i="1" dirty="0" smtClean="0">
                <a:solidFill>
                  <a:prstClr val="black"/>
                </a:solidFill>
              </a:rPr>
              <a:t>(agitators)</a:t>
            </a:r>
            <a:endParaRPr lang="en-US" sz="3200" i="1" dirty="0">
              <a:solidFill>
                <a:prstClr val="black"/>
              </a:solidFill>
            </a:endParaRPr>
          </a:p>
        </p:txBody>
      </p:sp>
      <p:sp>
        <p:nvSpPr>
          <p:cNvPr id="28" name="TextBox 27"/>
          <p:cNvSpPr txBox="1"/>
          <p:nvPr/>
        </p:nvSpPr>
        <p:spPr>
          <a:xfrm>
            <a:off x="6036160" y="1168876"/>
            <a:ext cx="3107840" cy="1107996"/>
          </a:xfrm>
          <a:prstGeom prst="rect">
            <a:avLst/>
          </a:prstGeom>
          <a:noFill/>
        </p:spPr>
        <p:txBody>
          <a:bodyPr wrap="square" rtlCol="0">
            <a:spAutoFit/>
          </a:bodyPr>
          <a:lstStyle/>
          <a:p>
            <a:r>
              <a:rPr lang="en-US" sz="2200" i="1" dirty="0" smtClean="0">
                <a:solidFill>
                  <a:prstClr val="black"/>
                </a:solidFill>
              </a:rPr>
              <a:t>*material </a:t>
            </a:r>
            <a:r>
              <a:rPr lang="en-US" sz="2200" b="1" i="1" dirty="0">
                <a:solidFill>
                  <a:prstClr val="black"/>
                </a:solidFill>
              </a:rPr>
              <a:t>N</a:t>
            </a:r>
            <a:r>
              <a:rPr lang="en-US" sz="2200" b="1" i="1" dirty="0" smtClean="0">
                <a:solidFill>
                  <a:prstClr val="black"/>
                </a:solidFill>
              </a:rPr>
              <a:t>eeds</a:t>
            </a:r>
            <a:r>
              <a:rPr lang="en-US" sz="2200" i="1" dirty="0" smtClean="0">
                <a:solidFill>
                  <a:prstClr val="black"/>
                </a:solidFill>
              </a:rPr>
              <a:t> </a:t>
            </a:r>
            <a:endParaRPr lang="en-US" sz="2200" i="1" dirty="0">
              <a:solidFill>
                <a:prstClr val="black"/>
              </a:solidFill>
            </a:endParaRPr>
          </a:p>
          <a:p>
            <a:r>
              <a:rPr lang="en-US" sz="2200" i="1" dirty="0" smtClean="0">
                <a:solidFill>
                  <a:prstClr val="black"/>
                </a:solidFill>
              </a:rPr>
              <a:t>*human </a:t>
            </a:r>
            <a:r>
              <a:rPr lang="en-US" sz="2200" b="1" i="1" dirty="0" smtClean="0">
                <a:solidFill>
                  <a:prstClr val="black"/>
                </a:solidFill>
              </a:rPr>
              <a:t>Capabilities</a:t>
            </a:r>
            <a:r>
              <a:rPr lang="en-US" sz="2200" i="1" dirty="0" smtClean="0">
                <a:solidFill>
                  <a:prstClr val="black"/>
                </a:solidFill>
              </a:rPr>
              <a:t> </a:t>
            </a:r>
          </a:p>
          <a:p>
            <a:r>
              <a:rPr lang="en-US" sz="2200" i="1" dirty="0" smtClean="0">
                <a:solidFill>
                  <a:prstClr val="black"/>
                </a:solidFill>
              </a:rPr>
              <a:t>*flourishing </a:t>
            </a:r>
            <a:r>
              <a:rPr lang="en-US" sz="2200" b="1" i="1" dirty="0" smtClean="0">
                <a:solidFill>
                  <a:prstClr val="black"/>
                </a:solidFill>
              </a:rPr>
              <a:t>Nature</a:t>
            </a:r>
            <a:r>
              <a:rPr lang="en-US" sz="2200" i="1" dirty="0" smtClean="0">
                <a:solidFill>
                  <a:prstClr val="black"/>
                </a:solidFill>
              </a:rPr>
              <a:t> </a:t>
            </a:r>
            <a:endParaRPr lang="en-US" sz="2200" i="1" dirty="0">
              <a:solidFill>
                <a:prstClr val="black"/>
              </a:solidFill>
            </a:endParaRPr>
          </a:p>
        </p:txBody>
      </p:sp>
      <p:sp>
        <p:nvSpPr>
          <p:cNvPr id="29" name="Right Brace 28"/>
          <p:cNvSpPr/>
          <p:nvPr/>
        </p:nvSpPr>
        <p:spPr>
          <a:xfrm rot="10800000">
            <a:off x="5844136" y="1196752"/>
            <a:ext cx="384048" cy="976536"/>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5" name="TextBox 24"/>
          <p:cNvSpPr txBox="1"/>
          <p:nvPr/>
        </p:nvSpPr>
        <p:spPr>
          <a:xfrm>
            <a:off x="5724128" y="4761726"/>
            <a:ext cx="3513584" cy="2123658"/>
          </a:xfrm>
          <a:prstGeom prst="rect">
            <a:avLst/>
          </a:prstGeom>
          <a:solidFill>
            <a:schemeClr val="bg1"/>
          </a:solidFill>
        </p:spPr>
        <p:txBody>
          <a:bodyPr wrap="square" rtlCol="0">
            <a:spAutoFit/>
          </a:bodyPr>
          <a:lstStyle/>
          <a:p>
            <a:r>
              <a:rPr lang="en-US" sz="2200" b="1" dirty="0">
                <a:solidFill>
                  <a:prstClr val="black"/>
                </a:solidFill>
              </a:rPr>
              <a:t>Determinants of Well-being</a:t>
            </a:r>
          </a:p>
          <a:p>
            <a:r>
              <a:rPr lang="en-US" sz="2200" i="1" dirty="0"/>
              <a:t>Human capital </a:t>
            </a:r>
            <a:r>
              <a:rPr lang="en-US" sz="2200" dirty="0"/>
              <a:t>(</a:t>
            </a:r>
            <a:r>
              <a:rPr lang="en-US" sz="2200" dirty="0" err="1">
                <a:solidFill>
                  <a:srgbClr val="FF0000"/>
                </a:solidFill>
              </a:rPr>
              <a:t>C</a:t>
            </a:r>
            <a:r>
              <a:rPr lang="en-US" sz="2200" baseline="-25000" dirty="0" err="1">
                <a:solidFill>
                  <a:srgbClr val="FF0000"/>
                </a:solidFill>
              </a:rPr>
              <a:t>h</a:t>
            </a:r>
            <a:r>
              <a:rPr lang="en-US" sz="2200" dirty="0"/>
              <a:t>)</a:t>
            </a:r>
          </a:p>
          <a:p>
            <a:r>
              <a:rPr lang="en-US" sz="2200" i="1" dirty="0"/>
              <a:t>Natural capital </a:t>
            </a:r>
            <a:r>
              <a:rPr lang="en-US" sz="2200" dirty="0"/>
              <a:t>(</a:t>
            </a:r>
            <a:r>
              <a:rPr lang="en-US" sz="2200" dirty="0" err="1">
                <a:solidFill>
                  <a:srgbClr val="FF0000"/>
                </a:solidFill>
              </a:rPr>
              <a:t>C</a:t>
            </a:r>
            <a:r>
              <a:rPr lang="en-US" sz="2200" baseline="-25000" dirty="0" err="1">
                <a:solidFill>
                  <a:srgbClr val="FF0000"/>
                </a:solidFill>
              </a:rPr>
              <a:t>n</a:t>
            </a:r>
            <a:r>
              <a:rPr lang="en-US" sz="2200" dirty="0"/>
              <a:t>)</a:t>
            </a:r>
          </a:p>
          <a:p>
            <a:r>
              <a:rPr lang="en-US" sz="2200" i="1" dirty="0"/>
              <a:t>Manufactured capital </a:t>
            </a:r>
            <a:r>
              <a:rPr lang="en-US" sz="2200" dirty="0"/>
              <a:t>(</a:t>
            </a:r>
            <a:r>
              <a:rPr lang="en-US" sz="2200" dirty="0">
                <a:solidFill>
                  <a:srgbClr val="FF0000"/>
                </a:solidFill>
              </a:rPr>
              <a:t>C</a:t>
            </a:r>
            <a:r>
              <a:rPr lang="en-US" sz="2200" baseline="-25000" dirty="0">
                <a:solidFill>
                  <a:srgbClr val="FF0000"/>
                </a:solidFill>
              </a:rPr>
              <a:t>m</a:t>
            </a:r>
            <a:r>
              <a:rPr lang="en-US" sz="2200" dirty="0"/>
              <a:t>)</a:t>
            </a:r>
            <a:endParaRPr lang="en-US" sz="2200" i="1" dirty="0"/>
          </a:p>
          <a:p>
            <a:r>
              <a:rPr lang="en-US" sz="2200" i="1" dirty="0"/>
              <a:t>Knowledge capital </a:t>
            </a:r>
            <a:r>
              <a:rPr lang="en-US" sz="2200" dirty="0"/>
              <a:t>(</a:t>
            </a:r>
            <a:r>
              <a:rPr lang="en-US" sz="2200" dirty="0" err="1">
                <a:solidFill>
                  <a:srgbClr val="FF0000"/>
                </a:solidFill>
              </a:rPr>
              <a:t>C</a:t>
            </a:r>
            <a:r>
              <a:rPr lang="en-US" sz="2200" baseline="-25000" dirty="0" err="1">
                <a:solidFill>
                  <a:srgbClr val="FF0000"/>
                </a:solidFill>
              </a:rPr>
              <a:t>k</a:t>
            </a:r>
            <a:r>
              <a:rPr lang="en-US" sz="2200" dirty="0"/>
              <a:t>)</a:t>
            </a:r>
            <a:endParaRPr lang="en-US" sz="2200" i="1" dirty="0"/>
          </a:p>
          <a:p>
            <a:r>
              <a:rPr lang="en-US" sz="2200" i="1" dirty="0"/>
              <a:t>Social </a:t>
            </a:r>
            <a:r>
              <a:rPr lang="en-US" sz="2200" i="1" dirty="0" smtClean="0"/>
              <a:t>capital </a:t>
            </a:r>
            <a:r>
              <a:rPr lang="en-US" sz="2200" dirty="0" smtClean="0"/>
              <a:t>(</a:t>
            </a:r>
            <a:r>
              <a:rPr lang="en-US" sz="2200" dirty="0">
                <a:solidFill>
                  <a:srgbClr val="FF0000"/>
                </a:solidFill>
              </a:rPr>
              <a:t>C</a:t>
            </a:r>
            <a:r>
              <a:rPr lang="en-US" sz="2200" baseline="-25000" dirty="0">
                <a:solidFill>
                  <a:srgbClr val="FF0000"/>
                </a:solidFill>
              </a:rPr>
              <a:t>s</a:t>
            </a:r>
            <a:r>
              <a:rPr lang="en-US" sz="2200" dirty="0"/>
              <a:t>)</a:t>
            </a:r>
            <a:endParaRPr lang="en-US" sz="2200" i="1" dirty="0"/>
          </a:p>
        </p:txBody>
      </p:sp>
      <p:sp>
        <p:nvSpPr>
          <p:cNvPr id="4" name="TextBox 3"/>
          <p:cNvSpPr txBox="1"/>
          <p:nvPr/>
        </p:nvSpPr>
        <p:spPr>
          <a:xfrm>
            <a:off x="5581199" y="764704"/>
            <a:ext cx="3599313" cy="461665"/>
          </a:xfrm>
          <a:prstGeom prst="rect">
            <a:avLst/>
          </a:prstGeom>
          <a:noFill/>
        </p:spPr>
        <p:txBody>
          <a:bodyPr wrap="square" rtlCol="0">
            <a:spAutoFit/>
          </a:bodyPr>
          <a:lstStyle/>
          <a:p>
            <a:r>
              <a:rPr lang="en-US" sz="2400" b="1" dirty="0" smtClean="0">
                <a:solidFill>
                  <a:prstClr val="black"/>
                </a:solidFill>
              </a:rPr>
              <a:t>Constituents of </a:t>
            </a:r>
            <a:r>
              <a:rPr lang="en-US" sz="2400" b="1" dirty="0" smtClean="0">
                <a:solidFill>
                  <a:srgbClr val="FF0000"/>
                </a:solidFill>
              </a:rPr>
              <a:t>W</a:t>
            </a:r>
            <a:r>
              <a:rPr lang="en-US" sz="2400" b="1" dirty="0" smtClean="0">
                <a:solidFill>
                  <a:prstClr val="black"/>
                </a:solidFill>
              </a:rPr>
              <a:t>ell-Being</a:t>
            </a:r>
            <a:r>
              <a:rPr lang="en-US" sz="2400" dirty="0" smtClean="0">
                <a:solidFill>
                  <a:prstClr val="black"/>
                </a:solidFill>
              </a:rPr>
              <a:t> </a:t>
            </a:r>
            <a:endParaRPr lang="en-US" dirty="0">
              <a:solidFill>
                <a:prstClr val="black"/>
              </a:solidFill>
            </a:endParaRPr>
          </a:p>
        </p:txBody>
      </p:sp>
      <p:sp>
        <p:nvSpPr>
          <p:cNvPr id="30" name="Right Brace 29"/>
          <p:cNvSpPr/>
          <p:nvPr/>
        </p:nvSpPr>
        <p:spPr>
          <a:xfrm rot="10800000">
            <a:off x="5365415" y="5121424"/>
            <a:ext cx="504056" cy="1736576"/>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pic>
        <p:nvPicPr>
          <p:cNvPr id="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2667000"/>
            <a:ext cx="1438275"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ight Brace 31"/>
          <p:cNvSpPr/>
          <p:nvPr/>
        </p:nvSpPr>
        <p:spPr>
          <a:xfrm>
            <a:off x="6084168" y="2852936"/>
            <a:ext cx="504056" cy="1736576"/>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3" name="Title 32"/>
          <p:cNvSpPr txBox="1">
            <a:spLocks noGrp="1"/>
          </p:cNvSpPr>
          <p:nvPr>
            <p:ph type="title"/>
          </p:nvPr>
        </p:nvSpPr>
        <p:spPr>
          <a:xfrm>
            <a:off x="1240935" y="-64223"/>
            <a:ext cx="6805004" cy="707886"/>
          </a:xfrm>
          <a:prstGeom prst="rect">
            <a:avLst/>
          </a:prstGeom>
          <a:noFill/>
        </p:spPr>
        <p:txBody>
          <a:bodyPr wrap="none" rtlCol="0">
            <a:spAutoFit/>
          </a:bodyPr>
          <a:lstStyle/>
          <a:p>
            <a:r>
              <a:rPr lang="en-US" sz="4000" b="1" dirty="0" smtClean="0">
                <a:solidFill>
                  <a:srgbClr val="FF0000"/>
                </a:solidFill>
              </a:rPr>
              <a:t>W</a:t>
            </a:r>
            <a:r>
              <a:rPr lang="en-US" sz="4000" dirty="0" smtClean="0"/>
              <a:t> = </a:t>
            </a:r>
            <a:r>
              <a:rPr lang="en-US" sz="4000" i="1" dirty="0" smtClean="0">
                <a:solidFill>
                  <a:srgbClr val="FF0000"/>
                </a:solidFill>
              </a:rPr>
              <a:t>f</a:t>
            </a:r>
            <a:r>
              <a:rPr lang="en-US" sz="4000" dirty="0" smtClean="0">
                <a:solidFill>
                  <a:srgbClr val="FF0000"/>
                </a:solidFill>
              </a:rPr>
              <a:t> (</a:t>
            </a:r>
            <a:r>
              <a:rPr lang="en-US" sz="4000" b="1" dirty="0" err="1" smtClean="0">
                <a:solidFill>
                  <a:srgbClr val="FF0000"/>
                </a:solidFill>
              </a:rPr>
              <a:t>C</a:t>
            </a:r>
            <a:r>
              <a:rPr lang="en-US" sz="4000" b="1" baseline="-25000" dirty="0" err="1" smtClean="0">
                <a:solidFill>
                  <a:srgbClr val="FF0000"/>
                </a:solidFill>
              </a:rPr>
              <a:t>n</a:t>
            </a:r>
            <a:r>
              <a:rPr lang="en-US" sz="4000" dirty="0" smtClean="0">
                <a:solidFill>
                  <a:srgbClr val="FF0000"/>
                </a:solidFill>
              </a:rPr>
              <a:t>, </a:t>
            </a:r>
            <a:r>
              <a:rPr lang="en-US" sz="4000" b="1" dirty="0" smtClean="0">
                <a:solidFill>
                  <a:srgbClr val="FF0000"/>
                </a:solidFill>
              </a:rPr>
              <a:t>C</a:t>
            </a:r>
            <a:r>
              <a:rPr lang="en-US" sz="4000" b="1" baseline="-25000" dirty="0" smtClean="0">
                <a:solidFill>
                  <a:srgbClr val="FF0000"/>
                </a:solidFill>
              </a:rPr>
              <a:t>h</a:t>
            </a:r>
            <a:r>
              <a:rPr lang="en-US" sz="4000" dirty="0" smtClean="0">
                <a:solidFill>
                  <a:srgbClr val="FF0000"/>
                </a:solidFill>
              </a:rPr>
              <a:t>, </a:t>
            </a:r>
            <a:r>
              <a:rPr lang="en-US" sz="4000" b="1" dirty="0" smtClean="0">
                <a:solidFill>
                  <a:srgbClr val="FF0000"/>
                </a:solidFill>
              </a:rPr>
              <a:t>C</a:t>
            </a:r>
            <a:r>
              <a:rPr lang="en-US" sz="4000" b="1" baseline="-25000" dirty="0" smtClean="0">
                <a:solidFill>
                  <a:srgbClr val="FF0000"/>
                </a:solidFill>
              </a:rPr>
              <a:t>m</a:t>
            </a:r>
            <a:r>
              <a:rPr lang="en-US" sz="4000" dirty="0" smtClean="0">
                <a:solidFill>
                  <a:srgbClr val="FF0000"/>
                </a:solidFill>
              </a:rPr>
              <a:t>, </a:t>
            </a:r>
            <a:r>
              <a:rPr lang="en-US" sz="4000" b="1" dirty="0" smtClean="0">
                <a:solidFill>
                  <a:srgbClr val="FF0000"/>
                </a:solidFill>
              </a:rPr>
              <a:t>C</a:t>
            </a:r>
            <a:r>
              <a:rPr lang="en-US" sz="4000" b="1" baseline="-25000" dirty="0" smtClean="0">
                <a:solidFill>
                  <a:srgbClr val="FF0000"/>
                </a:solidFill>
              </a:rPr>
              <a:t>s</a:t>
            </a:r>
            <a:r>
              <a:rPr lang="en-US" sz="4000" dirty="0" smtClean="0">
                <a:solidFill>
                  <a:srgbClr val="FF0000"/>
                </a:solidFill>
              </a:rPr>
              <a:t>, </a:t>
            </a:r>
            <a:r>
              <a:rPr lang="en-US" sz="4000" b="1" dirty="0" smtClean="0">
                <a:solidFill>
                  <a:srgbClr val="FF0000"/>
                </a:solidFill>
              </a:rPr>
              <a:t>C</a:t>
            </a:r>
            <a:r>
              <a:rPr lang="en-US" sz="4000" b="1" baseline="-25000" dirty="0" smtClean="0">
                <a:solidFill>
                  <a:srgbClr val="FF0000"/>
                </a:solidFill>
              </a:rPr>
              <a:t>k</a:t>
            </a:r>
            <a:r>
              <a:rPr lang="en-US" sz="4000" dirty="0" smtClean="0">
                <a:solidFill>
                  <a:srgbClr val="FF0000"/>
                </a:solidFill>
              </a:rPr>
              <a:t> </a:t>
            </a:r>
            <a:r>
              <a:rPr lang="en-US" sz="4000" dirty="0" smtClean="0"/>
              <a:t>|</a:t>
            </a:r>
            <a:r>
              <a:rPr lang="en-US" sz="4000" i="1" dirty="0" smtClean="0"/>
              <a:t>chance</a:t>
            </a:r>
            <a:r>
              <a:rPr lang="en-US" sz="4000" dirty="0" smtClean="0"/>
              <a:t>)</a:t>
            </a:r>
            <a:endParaRPr lang="en-US" sz="4000" dirty="0"/>
          </a:p>
        </p:txBody>
      </p:sp>
      <p:sp>
        <p:nvSpPr>
          <p:cNvPr id="9" name="TextBox 8"/>
          <p:cNvSpPr txBox="1"/>
          <p:nvPr/>
        </p:nvSpPr>
        <p:spPr>
          <a:xfrm>
            <a:off x="6588224" y="3429000"/>
            <a:ext cx="431701" cy="523220"/>
          </a:xfrm>
          <a:prstGeom prst="rect">
            <a:avLst/>
          </a:prstGeom>
          <a:noFill/>
        </p:spPr>
        <p:txBody>
          <a:bodyPr wrap="square" rtlCol="0">
            <a:spAutoFit/>
          </a:bodyPr>
          <a:lstStyle/>
          <a:p>
            <a:r>
              <a:rPr lang="en-US" sz="2800" i="1" dirty="0">
                <a:solidFill>
                  <a:srgbClr val="FF0000"/>
                </a:solidFill>
              </a:rPr>
              <a:t>f</a:t>
            </a:r>
            <a:endParaRPr lang="en-US" sz="2800" dirty="0">
              <a:solidFill>
                <a:srgbClr val="FF0000"/>
              </a:solidFill>
            </a:endParaRPr>
          </a:p>
        </p:txBody>
      </p:sp>
    </p:spTree>
    <p:extLst>
      <p:ext uri="{BB962C8B-B14F-4D97-AF65-F5344CB8AC3E}">
        <p14:creationId xmlns:p14="http://schemas.microsoft.com/office/powerpoint/2010/main" val="39189561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Grand Challenges of </a:t>
            </a:r>
            <a:br>
              <a:rPr lang="en-US" dirty="0" smtClean="0"/>
            </a:br>
            <a:r>
              <a:rPr lang="en-US" dirty="0" smtClean="0"/>
              <a:t>Sustainability Science</a:t>
            </a:r>
            <a:endParaRPr lang="en-US" dirty="0"/>
          </a:p>
        </p:txBody>
      </p:sp>
      <p:sp>
        <p:nvSpPr>
          <p:cNvPr id="3" name="Content Placeholder 2"/>
          <p:cNvSpPr>
            <a:spLocks noGrp="1"/>
          </p:cNvSpPr>
          <p:nvPr>
            <p:ph idx="1"/>
          </p:nvPr>
        </p:nvSpPr>
        <p:spPr>
          <a:xfrm>
            <a:off x="457200" y="1600203"/>
            <a:ext cx="8305800" cy="4876797"/>
          </a:xfrm>
        </p:spPr>
        <p:txBody>
          <a:bodyPr>
            <a:normAutofit fontScale="92500" lnSpcReduction="10000"/>
          </a:bodyPr>
          <a:lstStyle/>
          <a:p>
            <a:pPr>
              <a:buNone/>
            </a:pPr>
            <a:r>
              <a:rPr lang="en-US" dirty="0" smtClean="0"/>
              <a:t>A) Normative challenges</a:t>
            </a:r>
          </a:p>
          <a:p>
            <a:pPr lvl="1"/>
            <a:r>
              <a:rPr lang="en-US" dirty="0" smtClean="0"/>
              <a:t>How should values inform sustainability science?</a:t>
            </a:r>
          </a:p>
          <a:p>
            <a:pPr>
              <a:buNone/>
            </a:pPr>
            <a:r>
              <a:rPr lang="en-US" dirty="0" smtClean="0"/>
              <a:t>B) Analytic challenges</a:t>
            </a:r>
          </a:p>
          <a:p>
            <a:pPr lvl="1"/>
            <a:r>
              <a:rPr lang="en-US" dirty="0" smtClean="0"/>
              <a:t>How do the workings of human-environment systems affect sustainable development  (inclusive well-being)?</a:t>
            </a:r>
          </a:p>
          <a:p>
            <a:pPr>
              <a:buNone/>
            </a:pPr>
            <a:r>
              <a:rPr lang="en-US" dirty="0" smtClean="0"/>
              <a:t>C) Operational challenges</a:t>
            </a:r>
          </a:p>
          <a:p>
            <a:pPr lvl="1"/>
            <a:r>
              <a:rPr lang="en-US" dirty="0" smtClean="0"/>
              <a:t>What kinds of methods, models and data are needed to do sustainability science better? </a:t>
            </a:r>
          </a:p>
          <a:p>
            <a:pPr>
              <a:buNone/>
            </a:pPr>
            <a:r>
              <a:rPr lang="en-US" dirty="0" smtClean="0"/>
              <a:t>D) Strategic challenges</a:t>
            </a:r>
          </a:p>
          <a:p>
            <a:pPr lvl="1"/>
            <a:r>
              <a:rPr lang="en-US" dirty="0" smtClean="0"/>
              <a:t>What does sustainability science say about which actions can best promote sustainable development?</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35162"/>
          </a:xfrm>
        </p:spPr>
        <p:txBody>
          <a:bodyPr>
            <a:normAutofit fontScale="90000"/>
          </a:bodyPr>
          <a:lstStyle/>
          <a:p>
            <a:r>
              <a:rPr lang="en-US" dirty="0" smtClean="0"/>
              <a:t>Interdisciplinary work to understand the elephant of sustainable development is as exciting as it gets…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27735" y="2420790"/>
            <a:ext cx="5488530" cy="4056210"/>
          </a:xfrm>
        </p:spPr>
      </p:pic>
    </p:spTree>
    <p:extLst>
      <p:ext uri="{BB962C8B-B14F-4D97-AF65-F5344CB8AC3E}">
        <p14:creationId xmlns:p14="http://schemas.microsoft.com/office/powerpoint/2010/main" val="22133497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rmAutofit fontScale="90000"/>
          </a:bodyPr>
          <a:lstStyle/>
          <a:p>
            <a:r>
              <a:rPr lang="en-US" dirty="0" smtClean="0"/>
              <a:t>But using that understanding to help guide the herd is the ultimate grand challenge of sustainability science</a:t>
            </a:r>
            <a:endParaRPr lang="en-US" dirty="0"/>
          </a:p>
        </p:txBody>
      </p:sp>
      <p:pic>
        <p:nvPicPr>
          <p:cNvPr id="4" name="Content Placeholder 3" descr="2106017-herd-of-elephants-chobe-n-p--botswana.jpg"/>
          <p:cNvPicPr>
            <a:picLocks noGrp="1" noChangeAspect="1"/>
          </p:cNvPicPr>
          <p:nvPr>
            <p:ph idx="1"/>
          </p:nvPr>
        </p:nvPicPr>
        <p:blipFill>
          <a:blip r:embed="rId3" cstate="print"/>
          <a:stretch>
            <a:fillRect/>
          </a:stretch>
        </p:blipFill>
        <p:spPr>
          <a:xfrm>
            <a:off x="1544600" y="2027237"/>
            <a:ext cx="6054800" cy="4525963"/>
          </a:xfrm>
        </p:spPr>
      </p:pic>
    </p:spTree>
    <p:extLst>
      <p:ext uri="{BB962C8B-B14F-4D97-AF65-F5344CB8AC3E}">
        <p14:creationId xmlns:p14="http://schemas.microsoft.com/office/powerpoint/2010/main" val="35215350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3600" dirty="0" smtClean="0"/>
              <a:t>Grand Challenges of Sustainability Science:  </a:t>
            </a:r>
            <a:r>
              <a:rPr lang="en-US" sz="3200" i="1" dirty="0" smtClean="0"/>
              <a:t>Further Information</a:t>
            </a:r>
            <a:endParaRPr lang="en-US" sz="3600" i="1" dirty="0"/>
          </a:p>
        </p:txBody>
      </p:sp>
      <p:sp>
        <p:nvSpPr>
          <p:cNvPr id="3" name="Content Placeholder 2"/>
          <p:cNvSpPr>
            <a:spLocks noGrp="1"/>
          </p:cNvSpPr>
          <p:nvPr>
            <p:ph idx="1"/>
          </p:nvPr>
        </p:nvSpPr>
        <p:spPr>
          <a:xfrm>
            <a:off x="457200" y="1447800"/>
            <a:ext cx="8229600" cy="4800599"/>
          </a:xfrm>
        </p:spPr>
        <p:txBody>
          <a:bodyPr>
            <a:normAutofit fontScale="77500" lnSpcReduction="20000"/>
          </a:bodyPr>
          <a:lstStyle/>
          <a:p>
            <a:r>
              <a:rPr lang="en-US" dirty="0" smtClean="0"/>
              <a:t>Sustainability Science Program @ Harvard (This presentation and related materials )</a:t>
            </a:r>
            <a:endParaRPr lang="en-US" dirty="0" smtClean="0">
              <a:hlinkClick r:id="rId3"/>
            </a:endParaRPr>
          </a:p>
          <a:p>
            <a:pPr lvl="1"/>
            <a:r>
              <a:rPr lang="en-US" dirty="0" smtClean="0">
                <a:hlinkClick r:id="rId4"/>
              </a:rPr>
              <a:t>www.hks.harvard.edu/centers/mrcbg/programs/sustsci</a:t>
            </a:r>
            <a:r>
              <a:rPr lang="en-US" dirty="0" smtClean="0"/>
              <a:t> </a:t>
            </a:r>
          </a:p>
          <a:p>
            <a:r>
              <a:rPr lang="en-US" i="1" dirty="0" smtClean="0"/>
              <a:t>Reader in Sustainability Science</a:t>
            </a:r>
            <a:r>
              <a:rPr lang="en-US" dirty="0" smtClean="0"/>
              <a:t> (key papers, edited by Robert Kates)</a:t>
            </a:r>
          </a:p>
          <a:p>
            <a:pPr lvl="1"/>
            <a:r>
              <a:rPr lang="en-US" dirty="0" smtClean="0">
                <a:hlinkClick r:id="rId5"/>
              </a:rPr>
              <a:t>http://www.hks.harvard.edu/centers/cid/publications/faculty-working-papers/cid-working-paper-no.-213</a:t>
            </a:r>
            <a:r>
              <a:rPr lang="en-US" dirty="0" smtClean="0"/>
              <a:t>  </a:t>
            </a:r>
          </a:p>
          <a:p>
            <a:r>
              <a:rPr lang="en-US" i="1" dirty="0" smtClean="0"/>
              <a:t>PNAS Sustainability Science </a:t>
            </a:r>
            <a:r>
              <a:rPr lang="en-US" dirty="0" smtClean="0"/>
              <a:t>(current research results)</a:t>
            </a:r>
          </a:p>
          <a:p>
            <a:pPr lvl="1"/>
            <a:r>
              <a:rPr lang="en-US" i="1" dirty="0" smtClean="0">
                <a:hlinkClick r:id="rId6"/>
              </a:rPr>
              <a:t>http://sustainability.pnas.org/</a:t>
            </a:r>
            <a:r>
              <a:rPr lang="en-US" i="1" dirty="0" smtClean="0"/>
              <a:t> </a:t>
            </a:r>
          </a:p>
          <a:p>
            <a:r>
              <a:rPr lang="en-US" i="1" dirty="0" smtClean="0"/>
              <a:t>Annual Review of Environment and Resources</a:t>
            </a:r>
            <a:r>
              <a:rPr lang="en-US" dirty="0" smtClean="0"/>
              <a:t> (reviews of core topics in sustainability science)</a:t>
            </a:r>
          </a:p>
          <a:p>
            <a:pPr lvl="1"/>
            <a:r>
              <a:rPr lang="en-US" dirty="0" smtClean="0">
                <a:hlinkClick r:id="rId7"/>
              </a:rPr>
              <a:t>http://arjournals.annualreviews.org/loi/energy</a:t>
            </a:r>
            <a:r>
              <a:rPr lang="en-US" dirty="0" smtClean="0"/>
              <a:t> </a:t>
            </a:r>
          </a:p>
          <a:p>
            <a:r>
              <a:rPr lang="en-US" dirty="0" smtClean="0"/>
              <a:t>[</a:t>
            </a:r>
            <a:r>
              <a:rPr lang="en-US" i="1" dirty="0" smtClean="0"/>
              <a:t>Publications used for this presentation are cited in the notes to this slide</a:t>
            </a:r>
            <a:r>
              <a:rPr lang="en-US" dirty="0" smtClean="0"/>
              <a:t>]</a:t>
            </a:r>
          </a:p>
          <a:p>
            <a:pPr lvl="1"/>
            <a:endParaRPr lang="en-US"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l="10465" t="25974" r="10465" b="20779"/>
          <a:stretch>
            <a:fillRect/>
          </a:stretch>
        </p:blipFill>
        <p:spPr bwMode="auto">
          <a:xfrm>
            <a:off x="1046356" y="1752600"/>
            <a:ext cx="7259444" cy="4453218"/>
          </a:xfrm>
          <a:prstGeom prst="rect">
            <a:avLst/>
          </a:prstGeom>
          <a:noFill/>
          <a:ln w="9525">
            <a:noFill/>
            <a:miter lim="800000"/>
            <a:headEnd/>
            <a:tailEnd/>
          </a:ln>
        </p:spPr>
      </p:pic>
      <p:sp>
        <p:nvSpPr>
          <p:cNvPr id="6" name="Title 5"/>
          <p:cNvSpPr>
            <a:spLocks noGrp="1"/>
          </p:cNvSpPr>
          <p:nvPr>
            <p:ph type="title"/>
          </p:nvPr>
        </p:nvSpPr>
        <p:spPr/>
        <p:txBody>
          <a:bodyPr>
            <a:normAutofit fontScale="90000"/>
          </a:bodyPr>
          <a:lstStyle/>
          <a:p>
            <a:r>
              <a:rPr lang="en-US" dirty="0"/>
              <a:t>Interconnected needs of 9B people</a:t>
            </a:r>
            <a:r>
              <a:rPr lang="en-US" dirty="0" smtClean="0"/>
              <a:t>… Heading toward “A Perfect Storm”</a:t>
            </a:r>
            <a:endParaRPr lang="en-US" dirty="0"/>
          </a:p>
        </p:txBody>
      </p:sp>
      <p:sp>
        <p:nvSpPr>
          <p:cNvPr id="2" name="TextBox 1"/>
          <p:cNvSpPr txBox="1"/>
          <p:nvPr/>
        </p:nvSpPr>
        <p:spPr>
          <a:xfrm>
            <a:off x="6858000" y="6248400"/>
            <a:ext cx="2057400" cy="369332"/>
          </a:xfrm>
          <a:prstGeom prst="rect">
            <a:avLst/>
          </a:prstGeom>
          <a:noFill/>
        </p:spPr>
        <p:txBody>
          <a:bodyPr wrap="square" rtlCol="0">
            <a:spAutoFit/>
          </a:bodyPr>
          <a:lstStyle/>
          <a:p>
            <a:pPr algn="r"/>
            <a:r>
              <a:rPr lang="en-US" dirty="0" smtClean="0"/>
              <a:t>(</a:t>
            </a:r>
            <a:r>
              <a:rPr lang="en-US" dirty="0" err="1" smtClean="0"/>
              <a:t>Beddington</a:t>
            </a:r>
            <a:r>
              <a:rPr lang="en-US" dirty="0" smtClean="0"/>
              <a:t>, 2009)</a:t>
            </a:r>
            <a:endParaRPr lang="en-US" dirty="0"/>
          </a:p>
        </p:txBody>
      </p:sp>
    </p:spTree>
    <p:extLst>
      <p:ext uri="{BB962C8B-B14F-4D97-AF65-F5344CB8AC3E}">
        <p14:creationId xmlns:p14="http://schemas.microsoft.com/office/powerpoint/2010/main" val="8509542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fontScale="90000"/>
          </a:bodyPr>
          <a:lstStyle/>
          <a:p>
            <a:r>
              <a:rPr lang="en-US" dirty="0"/>
              <a:t>Navigating </a:t>
            </a:r>
            <a:r>
              <a:rPr lang="en-US" dirty="0" smtClean="0"/>
              <a:t>through the storm:</a:t>
            </a:r>
            <a:br>
              <a:rPr lang="en-US" dirty="0" smtClean="0"/>
            </a:br>
            <a:r>
              <a:rPr lang="en-US" dirty="0" smtClean="0"/>
              <a:t>A transition </a:t>
            </a:r>
            <a:r>
              <a:rPr lang="en-US" dirty="0"/>
              <a:t>toward </a:t>
            </a:r>
            <a:r>
              <a:rPr lang="en-US" dirty="0" smtClean="0"/>
              <a:t>sustainability… </a:t>
            </a:r>
            <a:endParaRPr lang="en-US" dirty="0"/>
          </a:p>
        </p:txBody>
      </p:sp>
      <p:pic>
        <p:nvPicPr>
          <p:cNvPr id="11" name="Content Placeholder 10"/>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800600" y="3657600"/>
            <a:ext cx="4038600" cy="3028950"/>
          </a:xfrm>
        </p:spPr>
      </p:pic>
      <p:pic>
        <p:nvPicPr>
          <p:cNvPr id="8" name="Content Placeholder 7"/>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57200" y="1676400"/>
            <a:ext cx="4038600" cy="2692400"/>
          </a:xfrm>
        </p:spPr>
      </p:pic>
      <p:sp>
        <p:nvSpPr>
          <p:cNvPr id="15" name="TextBox 14"/>
          <p:cNvSpPr txBox="1"/>
          <p:nvPr/>
        </p:nvSpPr>
        <p:spPr>
          <a:xfrm>
            <a:off x="457200" y="4800600"/>
            <a:ext cx="3962400" cy="1384995"/>
          </a:xfrm>
          <a:prstGeom prst="rect">
            <a:avLst/>
          </a:prstGeom>
          <a:noFill/>
        </p:spPr>
        <p:txBody>
          <a:bodyPr wrap="square" rtlCol="0">
            <a:spAutoFit/>
          </a:bodyPr>
          <a:lstStyle/>
          <a:p>
            <a:r>
              <a:rPr lang="en-US" sz="2800" b="1" dirty="0" smtClean="0">
                <a:solidFill>
                  <a:srgbClr val="FF0000"/>
                </a:solidFill>
              </a:rPr>
              <a:t>Bottom line:  Need “informed agitation” for sustainable development </a:t>
            </a:r>
            <a:endParaRPr lang="en-US" sz="2800" b="1" dirty="0">
              <a:solidFill>
                <a:srgbClr val="FF0000"/>
              </a:solidFill>
            </a:endParaRPr>
          </a:p>
        </p:txBody>
      </p:sp>
    </p:spTree>
    <p:extLst>
      <p:ext uri="{BB962C8B-B14F-4D97-AF65-F5344CB8AC3E}">
        <p14:creationId xmlns:p14="http://schemas.microsoft.com/office/powerpoint/2010/main" val="347400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s.jpg"/>
          <p:cNvPicPr>
            <a:picLocks noGrp="1" noChangeAspect="1"/>
          </p:cNvPicPr>
          <p:nvPr>
            <p:ph idx="4294967295"/>
          </p:nvPr>
        </p:nvPicPr>
        <p:blipFill>
          <a:blip r:embed="rId3" cstate="print"/>
          <a:stretch>
            <a:fillRect/>
          </a:stretch>
        </p:blipFill>
        <p:spPr>
          <a:xfrm>
            <a:off x="0" y="4133850"/>
            <a:ext cx="1981200" cy="2724150"/>
          </a:xfrm>
        </p:spPr>
      </p:pic>
      <p:pic>
        <p:nvPicPr>
          <p:cNvPr id="22538" name="Picture 10" descr="https://encrypted-tbn1.google.com/images?q=tbn:ANd9GcRC7Ffqq5-CSo2nOnem9tq382dCBfnRooso36QPNZjXuETqF1Tu"/>
          <p:cNvPicPr>
            <a:picLocks noChangeAspect="1" noChangeArrowheads="1"/>
          </p:cNvPicPr>
          <p:nvPr/>
        </p:nvPicPr>
        <p:blipFill>
          <a:blip r:embed="rId4" cstate="print"/>
          <a:srcRect/>
          <a:stretch>
            <a:fillRect/>
          </a:stretch>
        </p:blipFill>
        <p:spPr bwMode="auto">
          <a:xfrm>
            <a:off x="2057400" y="2286000"/>
            <a:ext cx="2362200" cy="1933576"/>
          </a:xfrm>
          <a:prstGeom prst="rect">
            <a:avLst/>
          </a:prstGeom>
          <a:noFill/>
        </p:spPr>
      </p:pic>
      <p:sp>
        <p:nvSpPr>
          <p:cNvPr id="6" name="TextBox 5"/>
          <p:cNvSpPr txBox="1"/>
          <p:nvPr/>
        </p:nvSpPr>
        <p:spPr>
          <a:xfrm>
            <a:off x="5029200" y="2514600"/>
            <a:ext cx="3810000" cy="4154984"/>
          </a:xfrm>
          <a:prstGeom prst="rect">
            <a:avLst/>
          </a:prstGeom>
          <a:noFill/>
        </p:spPr>
        <p:txBody>
          <a:bodyPr wrap="square" rtlCol="0">
            <a:spAutoFit/>
          </a:bodyPr>
          <a:lstStyle/>
          <a:p>
            <a:pPr algn="r" defTabSz="914116"/>
            <a:r>
              <a:rPr lang="en-US" sz="4400" b="1" dirty="0" smtClean="0">
                <a:solidFill>
                  <a:srgbClr val="FF0000"/>
                </a:solidFill>
              </a:rPr>
              <a:t>Sustainability Science: “Informing agitation” for </a:t>
            </a:r>
          </a:p>
          <a:p>
            <a:pPr algn="r" defTabSz="914116"/>
            <a:r>
              <a:rPr lang="en-US" sz="4400" b="1" dirty="0" smtClean="0">
                <a:solidFill>
                  <a:srgbClr val="FF0000"/>
                </a:solidFill>
              </a:rPr>
              <a:t>Sustainable Development?</a:t>
            </a:r>
            <a:endParaRPr lang="en-US" sz="2000" b="1" dirty="0">
              <a:solidFill>
                <a:srgbClr val="FF0000"/>
              </a:solidFill>
            </a:endParaRPr>
          </a:p>
        </p:txBody>
      </p:sp>
      <p:pic>
        <p:nvPicPr>
          <p:cNvPr id="60418" name="Picture 2" descr="Sustainable Development Solutions Network"/>
          <p:cNvPicPr>
            <a:picLocks noChangeAspect="1" noChangeArrowheads="1"/>
          </p:cNvPicPr>
          <p:nvPr/>
        </p:nvPicPr>
        <p:blipFill>
          <a:blip r:embed="rId5" cstate="print"/>
          <a:srcRect/>
          <a:stretch>
            <a:fillRect/>
          </a:stretch>
        </p:blipFill>
        <p:spPr bwMode="auto">
          <a:xfrm>
            <a:off x="3708257" y="0"/>
            <a:ext cx="5435744" cy="2362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57200" y="76200"/>
            <a:ext cx="8229600" cy="868362"/>
          </a:xfrm>
        </p:spPr>
        <p:txBody>
          <a:bodyPr/>
          <a:lstStyle/>
          <a:p>
            <a:r>
              <a:rPr lang="en-US" dirty="0"/>
              <a:t>Sustainability Science </a:t>
            </a:r>
            <a:r>
              <a:rPr lang="en-US" dirty="0" smtClean="0"/>
              <a:t>today…</a:t>
            </a:r>
            <a:endParaRPr lang="en-US" dirty="0"/>
          </a:p>
        </p:txBody>
      </p:sp>
      <p:sp>
        <p:nvSpPr>
          <p:cNvPr id="206851" name="Rectangle 3"/>
          <p:cNvSpPr>
            <a:spLocks noGrp="1" noChangeArrowheads="1"/>
          </p:cNvSpPr>
          <p:nvPr>
            <p:ph type="body" idx="1"/>
          </p:nvPr>
        </p:nvSpPr>
        <p:spPr>
          <a:xfrm>
            <a:off x="304800" y="1143000"/>
            <a:ext cx="8534400" cy="4648200"/>
          </a:xfrm>
        </p:spPr>
        <p:txBody>
          <a:bodyPr/>
          <a:lstStyle/>
          <a:p>
            <a:pPr marL="514350" indent="-514350">
              <a:lnSpc>
                <a:spcPct val="90000"/>
              </a:lnSpc>
              <a:buFont typeface="+mj-lt"/>
              <a:buAutoNum type="arabicParenR"/>
            </a:pPr>
            <a:r>
              <a:rPr lang="en-US" sz="3000" dirty="0">
                <a:latin typeface="Times New Roman" pitchFamily="18" charset="0"/>
              </a:rPr>
              <a:t>An </a:t>
            </a:r>
            <a:r>
              <a:rPr lang="en-US" sz="3000" i="1" dirty="0">
                <a:latin typeface="Times New Roman" pitchFamily="18" charset="0"/>
              </a:rPr>
              <a:t>emerging field </a:t>
            </a:r>
            <a:r>
              <a:rPr lang="en-US" sz="3000" dirty="0">
                <a:latin typeface="Times New Roman" pitchFamily="18" charset="0"/>
              </a:rPr>
              <a:t>of ‘use-inspired’ research and innovation, like ‘agricultural science’ before it;</a:t>
            </a:r>
          </a:p>
          <a:p>
            <a:pPr marL="514350" indent="-514350">
              <a:lnSpc>
                <a:spcPct val="90000"/>
              </a:lnSpc>
              <a:buFont typeface="+mj-lt"/>
              <a:buAutoNum type="arabicParenR"/>
            </a:pPr>
            <a:r>
              <a:rPr lang="en-US" sz="3000" i="1" dirty="0">
                <a:latin typeface="Times New Roman" pitchFamily="18" charset="0"/>
              </a:rPr>
              <a:t>Defined</a:t>
            </a:r>
            <a:r>
              <a:rPr lang="en-US" sz="3000" dirty="0">
                <a:latin typeface="Times New Roman" pitchFamily="18" charset="0"/>
              </a:rPr>
              <a:t> by the practical problems it addresses, </a:t>
            </a:r>
            <a:r>
              <a:rPr lang="en-US" sz="3000" dirty="0" smtClean="0">
                <a:latin typeface="Times New Roman" pitchFamily="18" charset="0"/>
              </a:rPr>
              <a:t>i.e. the </a:t>
            </a:r>
            <a:r>
              <a:rPr lang="en-US" sz="3000" dirty="0">
                <a:latin typeface="Times New Roman" pitchFamily="18" charset="0"/>
              </a:rPr>
              <a:t>problems of </a:t>
            </a:r>
            <a:r>
              <a:rPr lang="en-US" sz="3000" dirty="0" smtClean="0">
                <a:latin typeface="Times New Roman" pitchFamily="18" charset="0"/>
              </a:rPr>
              <a:t>sustainable development;</a:t>
            </a:r>
            <a:endParaRPr lang="en-US" sz="3000" dirty="0">
              <a:latin typeface="Times New Roman" pitchFamily="18" charset="0"/>
            </a:endParaRPr>
          </a:p>
          <a:p>
            <a:pPr marL="514350" indent="-514350">
              <a:lnSpc>
                <a:spcPct val="90000"/>
              </a:lnSpc>
              <a:buFont typeface="+mj-lt"/>
              <a:buAutoNum type="arabicParenR"/>
            </a:pPr>
            <a:r>
              <a:rPr lang="en-US" sz="3000" i="1" dirty="0">
                <a:latin typeface="Times New Roman" pitchFamily="18" charset="0"/>
              </a:rPr>
              <a:t>Conducted </a:t>
            </a:r>
            <a:r>
              <a:rPr lang="en-US" sz="3000" dirty="0">
                <a:latin typeface="Times New Roman" pitchFamily="18" charset="0"/>
              </a:rPr>
              <a:t>by drawing from and integrating </a:t>
            </a:r>
            <a:r>
              <a:rPr lang="en-US" sz="3000" dirty="0" smtClean="0">
                <a:latin typeface="Times New Roman" pitchFamily="18" charset="0"/>
              </a:rPr>
              <a:t>basic research on social-environmental systems from the natural</a:t>
            </a:r>
            <a:r>
              <a:rPr lang="en-US" sz="3000" dirty="0">
                <a:latin typeface="Times New Roman" pitchFamily="18" charset="0"/>
              </a:rPr>
              <a:t>, social, medical and engineering </a:t>
            </a:r>
            <a:r>
              <a:rPr lang="en-US" sz="3000" dirty="0" smtClean="0">
                <a:latin typeface="Times New Roman" pitchFamily="18" charset="0"/>
              </a:rPr>
              <a:t>sciences; </a:t>
            </a:r>
            <a:endParaRPr lang="en-US" sz="3000" dirty="0">
              <a:latin typeface="Times New Roman" pitchFamily="18" charset="0"/>
            </a:endParaRPr>
          </a:p>
          <a:p>
            <a:pPr marL="514350" indent="-514350">
              <a:lnSpc>
                <a:spcPct val="90000"/>
              </a:lnSpc>
              <a:buFont typeface="+mj-lt"/>
              <a:buAutoNum type="arabicParenR"/>
            </a:pPr>
            <a:r>
              <a:rPr lang="en-US" sz="3000" i="1" dirty="0" smtClean="0">
                <a:latin typeface="Times New Roman" pitchFamily="18" charset="0"/>
              </a:rPr>
              <a:t>Committed </a:t>
            </a:r>
            <a:r>
              <a:rPr lang="en-US" sz="3000" dirty="0" smtClean="0">
                <a:latin typeface="Times New Roman" pitchFamily="18" charset="0"/>
              </a:rPr>
              <a:t>to linking knowledge with action through the design, implementation &amp; adaptation of improved practices, technologies and policies...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68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68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68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68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1"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1698&quot;&gt;&lt;property id=&quot;20148&quot; value=&quot;5&quot;/&gt;&lt;property id=&quot;20300&quot; value=&quot;Slide 16 - &amp;quot;Grand Challenges of &amp;#x0D;&amp;#x0A;Sustainability Science?&amp;quot;&quot;/&gt;&lt;property id=&quot;20307&quot; value=&quot;281&quot;/&gt;&lt;/object&gt;&lt;object type=&quot;3&quot; unique_id=&quot;11702&quot;&gt;&lt;property id=&quot;20148&quot; value=&quot;5&quot;/&gt;&lt;property id=&quot;20300&quot; value=&quot;Slide 45 - &amp;quot;National (China) evaluations of W highlight Human Capital’s import&amp;quot;&quot;/&gt;&lt;property id=&quot;20307&quot; value=&quot;285&quot;/&gt;&lt;/object&gt;&lt;object type=&quot;3&quot; unique_id=&quot;11752&quot;&gt;&lt;property id=&quot;20148&quot; value=&quot;5&quot;/&gt;&lt;property id=&quot;20300&quot; value=&quot;Slide 50 - &amp;quot;Grand Challenges of Sustainability Science:  Further Information&amp;quot;&quot;/&gt;&lt;property id=&quot;20307&quot; value=&quot;336&quot;/&gt;&lt;/object&gt;&lt;object type=&quot;3&quot; unique_id=&quot;13298&quot;&gt;&lt;property id=&quot;20148&quot; value=&quot;5&quot;/&gt;&lt;property id=&quot;20300&quot; value=&quot;Slide 26 - &amp;quot;B) Analytic: How do the workings of HES affect ‘inclusive human well-being’?&amp;quot;&quot;/&gt;&lt;property id=&quot;20307&quot; value=&quot;344&quot;/&gt;&lt;/object&gt;&lt;object type=&quot;3&quot; unique_id=&quot;13664&quot;&gt;&lt;property id=&quot;20148&quot; value=&quot;5&quot;/&gt;&lt;property id=&quot;20300&quot; value=&quot;Slide 22 - &amp;quot;Values in sustainability science&amp;quot;&quot;/&gt;&lt;property id=&quot;20307&quot; value=&quot;350&quot;/&gt;&lt;/object&gt;&lt;object type=&quot;3&quot; unique_id=&quot;14554&quot;&gt;&lt;property id=&quot;20148&quot; value=&quot;5&quot;/&gt;&lt;property id=&quot;20300&quot; value=&quot;Slide 28&quot;/&gt;&lt;property id=&quot;20307&quot; value=&quot;352&quot;/&gt;&lt;/object&gt;&lt;object type=&quot;3&quot; unique_id=&quot;14555&quot;&gt;&lt;property id=&quot;20148&quot; value=&quot;5&quot;/&gt;&lt;property id=&quot;20300&quot; value=&quot;Slide 27&quot;/&gt;&lt;property id=&quot;20307&quot; value=&quot;355&quot;/&gt;&lt;/object&gt;&lt;object type=&quot;3&quot; unique_id=&quot;16297&quot;&gt;&lt;property id=&quot;20148&quot; value=&quot;5&quot;/&gt;&lt;property id=&quot;20300&quot; value=&quot;Slide 17 - &amp;quot;Grand Challenges of &amp;#x0D;&amp;#x0A;Sustainability Science?&amp;quot;&quot;/&gt;&lt;property id=&quot;20307&quot; value=&quot;366&quot;/&gt;&lt;/object&gt;&lt;object type=&quot;3&quot; unique_id=&quot;16298&quot;&gt;&lt;property id=&quot;20148&quot; value=&quot;5&quot;/&gt;&lt;property id=&quot;20300&quot; value=&quot;Slide 18 - &amp;quot;Values of Sustainable Development?&amp;#x0D;&amp;#x0A;&amp;#x0D;&amp;#x0A;What’s to be conserved?  What’s to be improved?&amp;quot;&quot;/&gt;&lt;property id=&quot;20307&quot; value=&quot;363&quot;/&gt;&lt;/object&gt;&lt;object type=&quot;3&quot; unique_id=&quot;16299&quot;&gt;&lt;property id=&quot;20148&quot; value=&quot;5&quot;/&gt;&lt;property id=&quot;20300&quot; value=&quot;Slide 19 - &amp;quot;A) Normative: How should values inform sustainability science?&amp;quot;&quot;/&gt;&lt;property id=&quot;20307&quot; value=&quot;360&quot;/&gt;&lt;/object&gt;&lt;object type=&quot;3&quot; unique_id=&quot;17153&quot;&gt;&lt;property id=&quot;20148&quot; value=&quot;5&quot;/&gt;&lt;property id=&quot;20300&quot; value=&quot;Slide 20 - &amp;quot;A) Normative: How should values inform sustainability science?&amp;quot;&quot;/&gt;&lt;property id=&quot;20307&quot; value=&quot;367&quot;/&gt;&lt;/object&gt;&lt;object type=&quot;3&quot; unique_id=&quot;17154&quot;&gt;&lt;property id=&quot;20148&quot; value=&quot;5&quot;/&gt;&lt;property id=&quot;20300&quot; value=&quot;Slide 21 - &amp;quot;Values in sustainability science&amp;quot;&quot;/&gt;&lt;property id=&quot;20307&quot; value=&quot;368&quot;/&gt;&lt;/object&gt;&lt;object type=&quot;3&quot; unique_id=&quot;17155&quot;&gt;&lt;property id=&quot;20148&quot; value=&quot;5&quot;/&gt;&lt;property id=&quot;20300&quot; value=&quot;Slide 23 - &amp;quot;Values in sustainability science&amp;quot;&quot;/&gt;&lt;property id=&quot;20307&quot; value=&quot;371&quot;/&gt;&lt;/object&gt;&lt;object type=&quot;3&quot; unique_id=&quot;17839&quot;&gt;&lt;property id=&quot;20148&quot; value=&quot;5&quot;/&gt;&lt;property id=&quot;20300&quot; value=&quot;Slide 24 - &amp;quot;A) Normative: How should values inform sustainability science?&amp;quot;&quot;/&gt;&lt;property id=&quot;20307&quot; value=&quot;376&quot;/&gt;&lt;/object&gt;&lt;object type=&quot;3&quot; unique_id=&quot;18842&quot;&gt;&lt;property id=&quot;20148&quot; value=&quot;5&quot;/&gt;&lt;property id=&quot;20300&quot; value=&quot;Slide 25 - &amp;quot;Grand Challenges of &amp;#x0D;&amp;#x0A;Sustainability Science?&amp;quot;&quot;/&gt;&lt;property id=&quot;20307&quot; value=&quot;378&quot;/&gt;&lt;/object&gt;&lt;object type=&quot;3&quot; unique_id=&quot;19344&quot;&gt;&lt;property id=&quot;20148&quot; value=&quot;5&quot;/&gt;&lt;property id=&quot;20300&quot; value=&quot;Slide 29&quot;/&gt;&lt;property id=&quot;20307&quot; value=&quot;380&quot;/&gt;&lt;/object&gt;&lt;object type=&quot;3&quot; unique_id=&quot;21168&quot;&gt;&lt;property id=&quot;20148&quot; value=&quot;5&quot;/&gt;&lt;property id=&quot;20300&quot; value=&quot;Slide 30 - &amp;quot;Determinants of Inclusive well-being&amp;#x0D;&amp;#x0A;(And tribes that study them)&amp;quot;&quot;/&gt;&lt;property id=&quot;20307&quot; value=&quot;386&quot;/&gt;&lt;/object&gt;&lt;object type=&quot;3&quot; unique_id=&quot;21170&quot;&gt;&lt;property id=&quot;20148&quot; value=&quot;5&quot;/&gt;&lt;property id=&quot;20300&quot; value=&quot;Slide 31 - &amp;quot;Determinants of Inclusive well-being&amp;#x0D;&amp;#x0A;(And tribes that study them)&amp;quot;&quot;/&gt;&lt;property id=&quot;20307&quot; value=&quot;388&quot;/&gt;&lt;/object&gt;&lt;object type=&quot;3&quot; unique_id=&quot;21171&quot;&gt;&lt;property id=&quot;20148&quot; value=&quot;5&quot;/&gt;&lt;property id=&quot;20300&quot; value=&quot;Slide 32 - &amp;quot;Determinants of Inclusive well-being&amp;#x0D;&amp;#x0A;(And tribes that study them)&amp;quot;&quot;/&gt;&lt;property id=&quot;20307&quot; value=&quot;389&quot;/&gt;&lt;/object&gt;&lt;object type=&quot;3&quot; unique_id=&quot;21172&quot;&gt;&lt;property id=&quot;20148&quot; value=&quot;5&quot;/&gt;&lt;property id=&quot;20300&quot; value=&quot;Slide 33 - &amp;quot;Determinants of Inclusive well-being&amp;quot;&quot;/&gt;&lt;property id=&quot;20307&quot; value=&quot;390&quot;/&gt;&lt;/object&gt;&lt;object type=&quot;3&quot; unique_id=&quot;21173&quot;&gt;&lt;property id=&quot;20148&quot; value=&quot;5&quot;/&gt;&lt;property id=&quot;20300&quot; value=&quot;Slide 34 - &amp;quot;Determinants of Inclusive well-being&amp;quot;&quot;/&gt;&lt;property id=&quot;20307&quot; value=&quot;391&quot;/&gt;&lt;/object&gt;&lt;object type=&quot;3&quot; unique_id=&quot;21174&quot;&gt;&lt;property id=&quot;20148&quot; value=&quot;5&quot;/&gt;&lt;property id=&quot;20300&quot; value=&quot;Slide 35 - &amp;quot;Determinants of Inclusive well-being&amp;#x0D;&amp;#x0A;(And tribes of sustainability science that study them)&amp;quot;&quot;/&gt;&lt;property id=&quot;20307&quot; value=&quot;392&quot;/&gt;&lt;/object&gt;&lt;object type=&quot;3&quot; unique_id=&quot;21175&quot;&gt;&lt;property id=&quot;20148&quot; value=&quot;5&quot;/&gt;&lt;property id=&quot;20300&quot; value=&quot;Slide 37&quot;/&gt;&lt;property id=&quot;20307&quot; value=&quot;387&quot;/&gt;&lt;/object&gt;&lt;object type=&quot;3&quot; unique_id=&quot;25013&quot;&gt;&lt;property id=&quot;20148&quot; value=&quot;5&quot;/&gt;&lt;property id=&quot;20300&quot; value=&quot;Slide 5 - &amp;quot;Science for Sustainable Development&amp;quot;&quot;/&gt;&lt;property id=&quot;20307&quot; value=&quot;399&quot;/&gt;&lt;/object&gt;&lt;object type=&quot;3&quot; unique_id=&quot;25015&quot;&gt;&lt;property id=&quot;20148&quot; value=&quot;5&quot;/&gt;&lt;property id=&quot;20300&quot; value=&quot;Slide 39 - &amp;quot;Grand Challenges of &amp;#x0D;&amp;#x0A;Sustainability Science?&amp;quot;&quot;/&gt;&lt;property id=&quot;20307&quot; value=&quot;402&quot;/&gt;&lt;/object&gt;&lt;object type=&quot;3&quot; unique_id=&quot;25016&quot;&gt;&lt;property id=&quot;20148&quot; value=&quot;5&quot;/&gt;&lt;property id=&quot;20300&quot; value=&quot;Slide 40 - &amp;quot;Operational Challenges&amp;quot;&quot;/&gt;&lt;property id=&quot;20307&quot; value=&quot;404&quot;/&gt;&lt;/object&gt;&lt;object type=&quot;3&quot; unique_id=&quot;25017&quot;&gt;&lt;property id=&quot;20148&quot; value=&quot;5&quot;/&gt;&lt;property id=&quot;20300&quot; value=&quot;Slide 41&quot;/&gt;&lt;property id=&quot;20307&quot; value=&quot;405&quot;/&gt;&lt;/object&gt;&lt;object type=&quot;3&quot; unique_id=&quot;25018&quot;&gt;&lt;property id=&quot;20148&quot; value=&quot;5&quot;/&gt;&lt;property id=&quot;20300&quot; value=&quot;Slide 42 - &amp;quot;Grand Challenges of &amp;#x0D;&amp;#x0A;Sustainability Science?&amp;quot;&quot;/&gt;&lt;property id=&quot;20307&quot; value=&quot;406&quot;/&gt;&lt;/object&gt;&lt;object type=&quot;3&quot; unique_id=&quot;27280&quot;&gt;&lt;property id=&quot;20148&quot; value=&quot;5&quot;/&gt;&lt;property id=&quot;20300&quot; value=&quot;Slide 47 - &amp;quot;National (USA) evaluations of sectors W = f (Cn, Ch, Cm, Cs, Ck)&amp;quot;&quot;/&gt;&lt;property id=&quot;20307&quot; value=&quot;422&quot;/&gt;&lt;/object&gt;&lt;object type=&quot;3&quot; unique_id=&quot;27281&quot;&gt;&lt;property id=&quot;20148&quot; value=&quot;5&quot;/&gt;&lt;property id=&quot;20300&quot; value=&quot;Slide 44&quot;/&gt;&lt;property id=&quot;20307&quot; value=&quot;424&quot;/&gt;&lt;/object&gt;&lt;object type=&quot;3&quot; unique_id=&quot;27282&quot;&gt;&lt;property id=&quot;20148&quot; value=&quot;5&quot;/&gt;&lt;property id=&quot;20300&quot; value=&quot;Slide 43 - &amp;quot;Local &amp;#x0D;&amp;#x0A;co-production&amp;#x0D;&amp;#x0A;&amp;#x0D;&amp;#x0A;&amp;quot;&quot;/&gt;&lt;property id=&quot;20307&quot; value=&quot;425&quot;/&gt;&lt;/object&gt;&lt;object type=&quot;3&quot; unique_id=&quot;27872&quot;&gt;&lt;property id=&quot;20148&quot; value=&quot;5&quot;/&gt;&lt;property id=&quot;20300&quot; value=&quot;Slide 36&quot;/&gt;&lt;property id=&quot;20307&quot; value=&quot;427&quot;/&gt;&lt;/object&gt;&lt;object type=&quot;3&quot; unique_id=&quot;27931&quot;&gt;&lt;property id=&quot;20148&quot; value=&quot;5&quot;/&gt;&lt;property id=&quot;20300&quot; value=&quot;Slide 49 - &amp;quot;Grand Challenges of &amp;#x0D;&amp;#x0A;Sustainability Science&amp;quot;&quot;/&gt;&lt;property id=&quot;20307&quot; value=&quot;428&quot;/&gt;&lt;/object&gt;&lt;object type=&quot;3&quot; unique_id=&quot;29049&quot;&gt;&lt;property id=&quot;20148&quot; value=&quot;5&quot;/&gt;&lt;property id=&quot;20300&quot; value=&quot;Slide 46&quot;/&gt;&lt;property id=&quot;20307&quot; value=&quot;433&quot;/&gt;&lt;/object&gt;&lt;object type=&quot;3&quot; unique_id=&quot;29050&quot;&gt;&lt;property id=&quot;20148&quot; value=&quot;5&quot;/&gt;&lt;property id=&quot;20300&quot; value=&quot;Slide 48 - &amp;quot;National (USA) evaluations of sectors W = f (Cn, Ch, Cm, Cs, Ck)&amp;quot;&quot;/&gt;&lt;property id=&quot;20307&quot; value=&quot;432&quot;/&gt;&lt;/object&gt;&lt;object type=&quot;3&quot; unique_id=&quot;29408&quot;&gt;&lt;property id=&quot;20148&quot; value=&quot;5&quot;/&gt;&lt;property id=&quot;20300&quot; value=&quot;Slide 11 - &amp;quot;Basic Research Foundations:&amp;#x0D;&amp;#x0A;Coupled human-environment system&amp;quot;&quot;/&gt;&lt;property id=&quot;20307&quot; value=&quot;434&quot;/&gt;&lt;/object&gt;&lt;object type=&quot;3&quot; unique_id=&quot;30970&quot;&gt;&lt;property id=&quot;20148&quot; value=&quot;5&quot;/&gt;&lt;property id=&quot;20300&quot; value=&quot;Slide 1 - &amp;quot;Sustainability Science:&amp;#x0D;&amp;#x0A;The State of the Field&amp;quot;&quot;/&gt;&lt;property id=&quot;20307&quot; value=&quot;437&quot;/&gt;&lt;/object&gt;&lt;object type=&quot;3&quot; unique_id=&quot;30972&quot;&gt;&lt;property id=&quot;20148&quot; value=&quot;5&quot;/&gt;&lt;property id=&quot;20300&quot; value=&quot;Slide 3 - &amp;quot;Sustainable Development:               Limits to growth?&amp;quot;&quot;/&gt;&lt;property id=&quot;20307&quot; value=&quot;439&quot;/&gt;&lt;/object&gt;&lt;object type=&quot;3&quot; unique_id=&quot;30974&quot;&gt;&lt;property id=&quot;20148&quot; value=&quot;5&quot;/&gt;&lt;property id=&quot;20300&quot; value=&quot;Slide 4&quot;/&gt;&lt;property id=&quot;20307&quot; value=&quot;441&quot;/&gt;&lt;/object&gt;&lt;object type=&quot;3&quot; unique_id=&quot;30975&quot;&gt;&lt;property id=&quot;20148&quot; value=&quot;5&quot;/&gt;&lt;property id=&quot;20300&quot; value=&quot;Slide 6 - &amp;quot;Sustainability Science today…&amp;quot;&quot;/&gt;&lt;property id=&quot;20307&quot; value=&quot;442&quot;/&gt;&lt;/object&gt;&lt;object type=&quot;3&quot; unique_id=&quot;30976&quot;&gt;&lt;property id=&quot;20148&quot; value=&quot;5&quot;/&gt;&lt;property id=&quot;20300&quot; value=&quot;Slide 7 - &amp;quot;1) Emerging field of Use-Inspired Research?&amp;quot;&quot;/&gt;&lt;property id=&quot;20307&quot; value=&quot;443&quot;/&gt;&lt;/object&gt;&lt;object type=&quot;3&quot; unique_id=&quot;30977&quot;&gt;&lt;property id=&quot;20148&quot; value=&quot;5&quot;/&gt;&lt;property id=&quot;20300&quot; value=&quot;Slide 8 - &amp;quot;2) Defined by practical problems of sustainable development?&amp;quot;&quot;/&gt;&lt;property id=&quot;20307&quot; value=&quot;444&quot;/&gt;&lt;/object&gt;&lt;object type=&quot;3&quot; unique_id=&quot;30978&quot;&gt;&lt;property id=&quot;20148&quot; value=&quot;5&quot;/&gt;&lt;property id=&quot;20300&quot; value=&quot;Slide 9 - &amp;quot;Applied Research Goals:&amp;#x0D;&amp;#x0A;WEHAB  SDGs&amp;quot;&quot;/&gt;&lt;property id=&quot;20307&quot; value=&quot;446&quot;/&gt;&lt;/object&gt;&lt;object type=&quot;3&quot; unique_id=&quot;30979&quot;&gt;&lt;property id=&quot;20148&quot; value=&quot;5&quot;/&gt;&lt;property id=&quot;20300&quot; value=&quot;Slide 10 - &amp;quot;3) Conducted by drawing from and integrating basic research on HES?&amp;quot;&quot;/&gt;&lt;property id=&quot;20307&quot; value=&quot;445&quot;/&gt;&lt;/object&gt;&lt;object type=&quot;3&quot; unique_id=&quot;30980&quot;&gt;&lt;property id=&quot;20148&quot; value=&quot;5&quot;/&gt;&lt;property id=&quot;20300&quot; value=&quot;Slide 12 - &amp;quot;4) Committed to &amp;#x0D;&amp;#x0A;Linking knowledge with action?&amp;quot;&quot;/&gt;&lt;property id=&quot;20307&quot; value=&quot;448&quot;/&gt;&lt;/object&gt;&lt;object type=&quot;3&quot; unique_id=&quot;30981&quot;&gt;&lt;property id=&quot;20148&quot; value=&quot;5&quot;/&gt;&lt;property id=&quot;20300&quot; value=&quot;Slide 13 - &amp;quot;Linking knowledge with action&amp;quot;&quot;/&gt;&lt;property id=&quot;20307&quot; value=&quot;449&quot;/&gt;&lt;/object&gt;&lt;object type=&quot;3&quot; unique_id=&quot;30982&quot;&gt;&lt;property id=&quot;20148&quot; value=&quot;5&quot;/&gt;&lt;property id=&quot;20300&quot; value=&quot;Slide 14 - &amp;quot;Sustainability Science today…&amp;quot;&quot;/&gt;&lt;property id=&quot;20307&quot; value=&quot;450&quot;/&gt;&lt;/object&gt;&lt;object type=&quot;3&quot; unique_id=&quot;30983&quot;&gt;&lt;property id=&quot;20148&quot; value=&quot;5&quot;/&gt;&lt;property id=&quot;20300&quot; value=&quot;Slide 15 - &amp;quot;Building a research literature…&amp;quot;&quot;/&gt;&lt;property id=&quot;20307&quot; value=&quot;451&quot;/&gt;&lt;/object&gt;&lt;object type=&quot;3&quot; unique_id=&quot;31037&quot;&gt;&lt;property id=&quot;20148&quot; value=&quot;5&quot;/&gt;&lt;property id=&quot;20300&quot; value=&quot;Slide 2&quot;/&gt;&lt;property id=&quot;20307&quot; value=&quot;452&quot;/&gt;&lt;/object&gt;&lt;object type=&quot;3&quot; unique_id=&quot;31305&quot;&gt;&lt;property id=&quot;20148&quot; value=&quot;5&quot;/&gt;&lt;property id=&quot;20300&quot; value=&quot;Slide 38 - &amp;quot;Coping in SES: &amp;#x0D;&amp;#x0A;Resilience, Vulnerability and Adaptation&amp;quot;&quot;/&gt;&lt;property id=&quot;20307&quot; value=&quot;453&quot;/&gt;&lt;/object&gt;&lt;/object&gt;&lt;/object&gt;&lt;/database&gt;"/>
  <p:tag name="SECTOMILLISECCONVERTED"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4972</TotalTime>
  <Words>4753</Words>
  <Application>Microsoft Office PowerPoint</Application>
  <PresentationFormat>On-screen Show (4:3)</PresentationFormat>
  <Paragraphs>548</Paragraphs>
  <Slides>59</Slides>
  <Notes>59</Notes>
  <HiddenSlides>0</HiddenSlides>
  <MMClips>0</MMClips>
  <ScaleCrop>false</ScaleCrop>
  <HeadingPairs>
    <vt:vector size="4" baseType="variant">
      <vt:variant>
        <vt:lpstr>Theme</vt:lpstr>
      </vt:variant>
      <vt:variant>
        <vt:i4>10</vt:i4>
      </vt:variant>
      <vt:variant>
        <vt:lpstr>Slide Titles</vt:lpstr>
      </vt:variant>
      <vt:variant>
        <vt:i4>59</vt:i4>
      </vt:variant>
    </vt:vector>
  </HeadingPairs>
  <TitlesOfParts>
    <vt:vector size="69" baseType="lpstr">
      <vt:lpstr>1_Office Theme</vt:lpstr>
      <vt:lpstr>Default Design</vt:lpstr>
      <vt:lpstr>1_Default Design</vt:lpstr>
      <vt:lpstr>3_Office Theme</vt:lpstr>
      <vt:lpstr>5_Office Theme</vt:lpstr>
      <vt:lpstr>2_Office Theme</vt:lpstr>
      <vt:lpstr>Office Theme</vt:lpstr>
      <vt:lpstr>4_Office Theme</vt:lpstr>
      <vt:lpstr>6_Office Theme</vt:lpstr>
      <vt:lpstr>7_Office Theme</vt:lpstr>
      <vt:lpstr>Sustainability Science: Conceptual frameworks, achievable goals, research frontiers</vt:lpstr>
      <vt:lpstr>Sustainable Development: “The central challenge of our generation” </vt:lpstr>
      <vt:lpstr>PowerPoint Presentation</vt:lpstr>
      <vt:lpstr>PowerPoint Presentation</vt:lpstr>
      <vt:lpstr>PowerPoint Presentation</vt:lpstr>
      <vt:lpstr>Interconnected needs of 9B people… Heading toward “A Perfect Storm”</vt:lpstr>
      <vt:lpstr>Navigating through the storm: A transition toward sustainability… </vt:lpstr>
      <vt:lpstr>PowerPoint Presentation</vt:lpstr>
      <vt:lpstr>Sustainability Science today…</vt:lpstr>
      <vt:lpstr>PowerPoint Presentation</vt:lpstr>
      <vt:lpstr>… and building a growing  research literature</vt:lpstr>
      <vt:lpstr>PowerPoint Presentation</vt:lpstr>
      <vt:lpstr>Grand Challenges  of Sustainability Science?</vt:lpstr>
      <vt:lpstr>A) Normative: How should values inform sustainability science?</vt:lpstr>
      <vt:lpstr>A) Normative: How should values inform sustainability science?</vt:lpstr>
      <vt:lpstr>Values in sustainability science</vt:lpstr>
      <vt:lpstr>Values in sustainability science</vt:lpstr>
      <vt:lpstr>Values in sustainability science</vt:lpstr>
      <vt:lpstr>A) Normative challenges</vt:lpstr>
      <vt:lpstr>Grand Challenges of  Sustainability Science?</vt:lpstr>
      <vt:lpstr>B) Analytic: How do the workings of SES affect ‘inclusive human well-being’?</vt:lpstr>
      <vt:lpstr>Focus on the determinants  of Inclusive Human Well-being?</vt:lpstr>
      <vt:lpstr>“Productive assets” for a New England Fisher Family</vt:lpstr>
      <vt:lpstr>Determinants of Inclusive well-being (And tribes of sustainability scientists that study them)</vt:lpstr>
      <vt:lpstr>B) Analytic Framework for Sustainability</vt:lpstr>
      <vt:lpstr>W = f (Cn, Ch, Cm, Cs, Ck |chance)</vt:lpstr>
      <vt:lpstr>B) Analytic challenges:  Why can’t we just muddle through?</vt:lpstr>
      <vt:lpstr>PowerPoint Presentation</vt:lpstr>
      <vt:lpstr>Externalities in space:   Local actions impact people far away</vt:lpstr>
      <vt:lpstr>More externalities in space: Production vs Consumption CO2 emissions</vt:lpstr>
      <vt:lpstr>B) Analytic challenges:  Why can’t we just muddle through?</vt:lpstr>
      <vt:lpstr>PowerPoint Presentation</vt:lpstr>
      <vt:lpstr>B) Analytic challenges:  Why can’t we just muddle through?</vt:lpstr>
      <vt:lpstr>Tipping points, Regime shifts</vt:lpstr>
      <vt:lpstr>Tipping points in the climate system</vt:lpstr>
      <vt:lpstr>Tipping points as poverty traps</vt:lpstr>
      <vt:lpstr>B) Analytic challenges:  Why can’t we just muddle through?</vt:lpstr>
      <vt:lpstr>B) Analytic challenges: research Implications of SESs as complex adaptive systems</vt:lpstr>
      <vt:lpstr>Coping with the unknown in SES:  Resilience, Vulnerability and Adaptation</vt:lpstr>
      <vt:lpstr>Grand Challenges of  Sustainability Science?</vt:lpstr>
      <vt:lpstr>Operational Challenges: Data</vt:lpstr>
      <vt:lpstr>PowerPoint Presentation</vt:lpstr>
      <vt:lpstr>Operational Challenges: Methods</vt:lpstr>
      <vt:lpstr>PowerPoint Presentation</vt:lpstr>
      <vt:lpstr>Operational Challenges: Methods</vt:lpstr>
      <vt:lpstr>“Boundary-work” to support adaptive management The ‘Alternatives to Slash and Burn’ Program</vt:lpstr>
      <vt:lpstr>A Boundary (spanning) Object…</vt:lpstr>
      <vt:lpstr>Operational Challenges: Models</vt:lpstr>
      <vt:lpstr>PowerPoint Presentation</vt:lpstr>
      <vt:lpstr>Grand Challenges of  Sustainability Science?</vt:lpstr>
      <vt:lpstr>Local  co-production  </vt:lpstr>
      <vt:lpstr>National (USA) evaluations of sectors W = f (Cm, Cn, Ch, [Cs, Ck])</vt:lpstr>
      <vt:lpstr>National (USA) evaluations of sectors W = f (Cn, Ch, Cm, Cs, Ck)</vt:lpstr>
      <vt:lpstr>Comparative evaluations of W highlight Human Capital’s import</vt:lpstr>
      <vt:lpstr>W = f (Cn, Ch, Cm, Cs, Ck |chance)</vt:lpstr>
      <vt:lpstr>Grand Challenges of  Sustainability Science</vt:lpstr>
      <vt:lpstr>Interdisciplinary work to understand the elephant of sustainable development is as exciting as it gets…</vt:lpstr>
      <vt:lpstr>But using that understanding to help guide the herd is the ultimate grand challenge of sustainability science</vt:lpstr>
      <vt:lpstr>Grand Challenges of Sustainability Science:  Further Information</vt:lpstr>
    </vt:vector>
  </TitlesOfParts>
  <Company>Harvard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Bill Clark</dc:creator>
  <cp:lastModifiedBy>Chris Barrett</cp:lastModifiedBy>
  <cp:revision>461</cp:revision>
  <cp:lastPrinted>2015-05-04T14:58:33Z</cp:lastPrinted>
  <dcterms:created xsi:type="dcterms:W3CDTF">2013-03-14T20:37:19Z</dcterms:created>
  <dcterms:modified xsi:type="dcterms:W3CDTF">2015-05-12T01:07:31Z</dcterms:modified>
</cp:coreProperties>
</file>