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302" r:id="rId3"/>
    <p:sldId id="284" r:id="rId4"/>
    <p:sldId id="303" r:id="rId5"/>
    <p:sldId id="261" r:id="rId6"/>
    <p:sldId id="273" r:id="rId7"/>
    <p:sldId id="262" r:id="rId8"/>
    <p:sldId id="286" r:id="rId9"/>
    <p:sldId id="287" r:id="rId10"/>
    <p:sldId id="285" r:id="rId11"/>
    <p:sldId id="289" r:id="rId12"/>
    <p:sldId id="290" r:id="rId13"/>
    <p:sldId id="291" r:id="rId14"/>
    <p:sldId id="292" r:id="rId15"/>
    <p:sldId id="293" r:id="rId16"/>
    <p:sldId id="296" r:id="rId17"/>
    <p:sldId id="297" r:id="rId18"/>
    <p:sldId id="298" r:id="rId19"/>
    <p:sldId id="299" r:id="rId20"/>
    <p:sldId id="300" r:id="rId21"/>
    <p:sldId id="282" r:id="rId22"/>
    <p:sldId id="28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86" d="100"/>
          <a:sy n="86" d="100"/>
        </p:scale>
        <p:origin x="564" y="38"/>
      </p:cViewPr>
      <p:guideLst/>
    </p:cSldViewPr>
  </p:slideViewPr>
  <p:notesTextViewPr>
    <p:cViewPr>
      <p:scale>
        <a:sx n="1" d="1"/>
        <a:sy n="1" d="1"/>
      </p:scale>
      <p:origin x="0" y="0"/>
    </p:cViewPr>
  </p:notesTextViewPr>
  <p:sorterViewPr>
    <p:cViewPr>
      <p:scale>
        <a:sx n="100" d="100"/>
        <a:sy n="100" d="100"/>
      </p:scale>
      <p:origin x="0" y="-19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6745F-DBDE-4831-AB78-2629B200F747}" type="datetimeFigureOut">
              <a:rPr lang="en-US" smtClean="0"/>
              <a:t>9/14/2015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4C0ADF-2FF0-4553-8E68-99C36BDFF9FB}" type="slidenum">
              <a:rPr lang="en-US" smtClean="0"/>
              <a:t>‹#›</a:t>
            </a:fld>
            <a:endParaRPr lang="en-US"/>
          </a:p>
        </p:txBody>
      </p:sp>
    </p:spTree>
    <p:extLst>
      <p:ext uri="{BB962C8B-B14F-4D97-AF65-F5344CB8AC3E}">
        <p14:creationId xmlns:p14="http://schemas.microsoft.com/office/powerpoint/2010/main" val="4206017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B62B9E-B8CB-446C-8280-DAC518367F30}" type="slidenum">
              <a:rPr lang="en-US"/>
              <a:pPr/>
              <a:t>13</a:t>
            </a:fld>
            <a:endParaRPr lang="en-US"/>
          </a:p>
        </p:txBody>
      </p:sp>
      <p:sp>
        <p:nvSpPr>
          <p:cNvPr id="359426" name="Rectangle 2"/>
          <p:cNvSpPr>
            <a:spLocks noGrp="1" noRot="1" noChangeAspect="1"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17260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B01CCF-F167-49CD-916F-F7E1E5BFA743}" type="slidenum">
              <a:rPr lang="en-US"/>
              <a:pPr/>
              <a:t>14</a:t>
            </a:fld>
            <a:endParaRPr lang="en-US"/>
          </a:p>
        </p:txBody>
      </p:sp>
      <p:sp>
        <p:nvSpPr>
          <p:cNvPr id="506882" name="Rectangle 2"/>
          <p:cNvSpPr>
            <a:spLocks noGrp="1" noRot="1" noChangeAspect="1"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5242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7813"/>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19200" y="1600201"/>
            <a:ext cx="103632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219200" y="3941763"/>
            <a:ext cx="103632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219200" y="6251575"/>
            <a:ext cx="2641600" cy="457200"/>
          </a:xfrm>
        </p:spPr>
        <p:txBody>
          <a:bodyPr/>
          <a:lstStyle>
            <a:lvl1pPr>
              <a:defRPr/>
            </a:lvl1pPr>
          </a:lstStyle>
          <a:p>
            <a:endParaRPr lang="en-US"/>
          </a:p>
        </p:txBody>
      </p:sp>
      <p:sp>
        <p:nvSpPr>
          <p:cNvPr id="6" name="Footer Placeholder 5"/>
          <p:cNvSpPr>
            <a:spLocks noGrp="1"/>
          </p:cNvSpPr>
          <p:nvPr>
            <p:ph type="ftr" sz="quarter" idx="11"/>
          </p:nvPr>
        </p:nvSpPr>
        <p:spPr>
          <a:xfrm>
            <a:off x="4470400" y="6248400"/>
            <a:ext cx="39624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9042400" y="6248400"/>
            <a:ext cx="2540000" cy="457200"/>
          </a:xfrm>
        </p:spPr>
        <p:txBody>
          <a:bodyPr/>
          <a:lstStyle>
            <a:lvl1pPr>
              <a:defRPr/>
            </a:lvl1pPr>
          </a:lstStyle>
          <a:p>
            <a:fld id="{07CD6D04-A2BB-4FAE-BD71-933927AEDC6F}" type="slidenum">
              <a:rPr lang="en-US"/>
              <a:pPr/>
              <a:t>‹#›</a:t>
            </a:fld>
            <a:endParaRPr lang="en-US"/>
          </a:p>
        </p:txBody>
      </p:sp>
    </p:spTree>
    <p:extLst>
      <p:ext uri="{BB962C8B-B14F-4D97-AF65-F5344CB8AC3E}">
        <p14:creationId xmlns:p14="http://schemas.microsoft.com/office/powerpoint/2010/main" val="2431803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9/14/2015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9/14/2015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9/14/2015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9/14/2015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9/14/2015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9/14/2015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9/14/2015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fontScale="90000"/>
          </a:bodyPr>
          <a:lstStyle/>
          <a:p>
            <a:pPr algn="ctr"/>
            <a:r>
              <a:rPr lang="en-US" sz="3600" dirty="0" smtClean="0"/>
              <a:t/>
            </a:r>
            <a:br>
              <a:rPr lang="en-US" sz="3600" dirty="0" smtClean="0"/>
            </a:br>
            <a:r>
              <a:rPr lang="en-US" sz="3600" dirty="0"/>
              <a:t/>
            </a:r>
            <a:br>
              <a:rPr lang="en-US" sz="3600" dirty="0"/>
            </a:br>
            <a:r>
              <a:rPr lang="en-US" sz="3600" b="1" dirty="0">
                <a:solidFill>
                  <a:srgbClr val="FF0000"/>
                </a:solidFill>
              </a:rPr>
              <a:t>NUTRITION </a:t>
            </a:r>
            <a:r>
              <a:rPr lang="en-US" sz="3600" b="1" dirty="0" smtClean="0">
                <a:solidFill>
                  <a:srgbClr val="FF0000"/>
                </a:solidFill>
              </a:rPr>
              <a:t>AND DEVELOPMENT</a:t>
            </a: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100" dirty="0" smtClean="0"/>
              <a:t>John Hoddinott, Cornell University</a:t>
            </a:r>
            <a:br>
              <a:rPr lang="en-US" sz="3100" dirty="0" smtClean="0"/>
            </a:br>
            <a:r>
              <a:rPr lang="en-US" sz="3100" dirty="0" smtClean="0"/>
              <a:t>September 16, 2015</a:t>
            </a:r>
            <a:endParaRPr lang="en-US" sz="3100" dirty="0"/>
          </a:p>
        </p:txBody>
      </p:sp>
      <p:sp>
        <p:nvSpPr>
          <p:cNvPr id="7" name="Subtitle 6"/>
          <p:cNvSpPr>
            <a:spLocks noGrp="1"/>
          </p:cNvSpPr>
          <p:nvPr>
            <p:ph type="subTitle" idx="1"/>
          </p:nvPr>
        </p:nvSpPr>
        <p:spPr/>
        <p:txBody>
          <a:bodyPr>
            <a:normAutofit fontScale="92500" lnSpcReduction="20000"/>
          </a:bodyPr>
          <a:lstStyle/>
          <a:p>
            <a:endParaRPr lang="en-US" dirty="0" smtClean="0"/>
          </a:p>
          <a:p>
            <a:pPr algn="ctr"/>
            <a:r>
              <a:rPr lang="en-US" sz="2000" dirty="0" smtClean="0"/>
              <a:t>PRESENTATION </a:t>
            </a:r>
            <a:r>
              <a:rPr lang="en-US" sz="2000" dirty="0"/>
              <a:t>FOR </a:t>
            </a:r>
            <a:r>
              <a:rPr lang="en-US" sz="2000" dirty="0" smtClean="0"/>
              <a:t>CIIFAD SEMINAR SERIES:</a:t>
            </a:r>
          </a:p>
          <a:p>
            <a:pPr algn="ctr"/>
            <a:r>
              <a:rPr lang="en-US" sz="2000" dirty="0" smtClean="0"/>
              <a:t>PERSPECTIVES IN INTERNATIONAL DEVELOPMENT</a:t>
            </a:r>
            <a:endParaRPr lang="en-US" sz="2000" dirty="0"/>
          </a:p>
        </p:txBody>
      </p:sp>
    </p:spTree>
    <p:extLst>
      <p:ext uri="{BB962C8B-B14F-4D97-AF65-F5344CB8AC3E}">
        <p14:creationId xmlns:p14="http://schemas.microsoft.com/office/powerpoint/2010/main" val="2648892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(Early life) Nutrition to development (2): Some confounding considerations</a:t>
            </a:r>
            <a:endParaRPr lang="en-US" sz="2400" b="1" dirty="0">
              <a:solidFill>
                <a:srgbClr val="FF0000"/>
              </a:solidFill>
              <a:latin typeface="+mn-lt"/>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Suppose I wanted to make the claim that early life nutrition was a major determinant of later life outcomes in terms of schooling, income, poverty etc. What sort of data would I need?</a:t>
            </a:r>
          </a:p>
          <a:p>
            <a:pPr lvl="1">
              <a:buFont typeface="Arial" panose="020B0604020202020204" pitchFamily="34" charset="0"/>
              <a:buChar char="•"/>
            </a:pPr>
            <a:endParaRPr lang="en-US" dirty="0" smtClean="0"/>
          </a:p>
          <a:p>
            <a:pPr lvl="1">
              <a:buFont typeface="Arial" panose="020B0604020202020204" pitchFamily="34" charset="0"/>
              <a:buChar char="•"/>
            </a:pPr>
            <a:r>
              <a:rPr lang="en-US" dirty="0" smtClean="0"/>
              <a:t>Data on early life nutritional status</a:t>
            </a:r>
          </a:p>
          <a:p>
            <a:pPr lvl="1">
              <a:buFont typeface="Arial" panose="020B0604020202020204" pitchFamily="34" charset="0"/>
              <a:buChar char="•"/>
            </a:pPr>
            <a:r>
              <a:rPr lang="en-US" dirty="0" smtClean="0"/>
              <a:t>Follow up data on their schooling, entry into the labor market, household formation and incomes</a:t>
            </a:r>
          </a:p>
          <a:p>
            <a:pPr marL="201168" lvl="1" indent="0">
              <a:buNone/>
            </a:pPr>
            <a:endParaRPr lang="en-US" dirty="0" smtClean="0"/>
          </a:p>
          <a:p>
            <a:pPr marL="0">
              <a:buNone/>
            </a:pPr>
            <a:r>
              <a:rPr lang="en-US" dirty="0" smtClean="0"/>
              <a:t>But these alone are not enough</a:t>
            </a:r>
          </a:p>
          <a:p>
            <a:pPr marL="0">
              <a:buNone/>
            </a:pPr>
            <a:endParaRPr lang="en-US" dirty="0" smtClean="0"/>
          </a:p>
          <a:p>
            <a:pPr lvl="1">
              <a:buFont typeface="Arial" panose="020B0604020202020204" pitchFamily="34" charset="0"/>
              <a:buChar char="•"/>
            </a:pPr>
            <a:r>
              <a:rPr lang="en-US" dirty="0" smtClean="0"/>
              <a:t>Ability to establish a causal link between early life nutritional status and these development outcomes</a:t>
            </a:r>
          </a:p>
          <a:p>
            <a:endParaRPr lang="en-US" dirty="0"/>
          </a:p>
        </p:txBody>
      </p:sp>
    </p:spTree>
    <p:extLst>
      <p:ext uri="{BB962C8B-B14F-4D97-AF65-F5344CB8AC3E}">
        <p14:creationId xmlns:p14="http://schemas.microsoft.com/office/powerpoint/2010/main" val="151921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FF0000"/>
                </a:solidFill>
                <a:latin typeface="+mn-lt"/>
              </a:rPr>
              <a:t>The </a:t>
            </a:r>
            <a:r>
              <a:rPr lang="en-US" sz="2400" b="1" dirty="0" err="1" smtClean="0">
                <a:solidFill>
                  <a:srgbClr val="FF0000"/>
                </a:solidFill>
                <a:latin typeface="+mn-lt"/>
              </a:rPr>
              <a:t>Oriente</a:t>
            </a:r>
            <a:r>
              <a:rPr lang="en-US" sz="2400" b="1" dirty="0" smtClean="0">
                <a:solidFill>
                  <a:srgbClr val="FF0000"/>
                </a:solidFill>
                <a:latin typeface="+mn-lt"/>
              </a:rPr>
              <a:t> (INCAP) study: 1969-77 </a:t>
            </a:r>
            <a:r>
              <a:rPr lang="en-US" sz="2400" b="1" dirty="0">
                <a:solidFill>
                  <a:srgbClr val="FF0000"/>
                </a:solidFill>
                <a:latin typeface="+mn-lt"/>
              </a:rPr>
              <a:t>Nutrition Intervention</a:t>
            </a:r>
            <a:endParaRPr lang="en-US" dirty="0">
              <a:solidFill>
                <a:srgbClr val="FF0000"/>
              </a:solidFill>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11</a:t>
            </a:fld>
            <a:endParaRPr lang="en-US"/>
          </a:p>
        </p:txBody>
      </p:sp>
      <p:sp>
        <p:nvSpPr>
          <p:cNvPr id="4" name="Content Placeholder 3"/>
          <p:cNvSpPr>
            <a:spLocks noGrp="1"/>
          </p:cNvSpPr>
          <p:nvPr>
            <p:ph sz="quarter" idx="1"/>
          </p:nvPr>
        </p:nvSpPr>
        <p:spPr/>
        <p:txBody>
          <a:bodyPr>
            <a:normAutofit fontScale="92500" lnSpcReduction="10000"/>
          </a:bodyPr>
          <a:lstStyle/>
          <a:p>
            <a:pPr>
              <a:buFont typeface="Arial" panose="020B0604020202020204" pitchFamily="34" charset="0"/>
              <a:buChar char="•"/>
            </a:pPr>
            <a:r>
              <a:rPr lang="en-US" dirty="0" smtClean="0"/>
              <a:t> In </a:t>
            </a:r>
            <a:r>
              <a:rPr lang="en-US" dirty="0"/>
              <a:t>the 1960s, </a:t>
            </a:r>
            <a:r>
              <a:rPr lang="en-GB" dirty="0"/>
              <a:t>protein deficiency was seen as the most important nutritional problem facing the poor in developing </a:t>
            </a:r>
            <a:r>
              <a:rPr lang="en-GB" dirty="0" smtClean="0"/>
              <a:t>countries.</a:t>
            </a:r>
          </a:p>
          <a:p>
            <a:pPr>
              <a:buFont typeface="Arial" panose="020B0604020202020204" pitchFamily="34" charset="0"/>
              <a:buChar char="•"/>
            </a:pPr>
            <a:endParaRPr lang="en-GB" dirty="0"/>
          </a:p>
          <a:p>
            <a:pPr>
              <a:buFont typeface="Arial" panose="020B0604020202020204" pitchFamily="34" charset="0"/>
              <a:buChar char="•"/>
            </a:pPr>
            <a:r>
              <a:rPr lang="en-GB" dirty="0" smtClean="0"/>
              <a:t> There </a:t>
            </a:r>
            <a:r>
              <a:rPr lang="en-GB" dirty="0"/>
              <a:t>was considerable concern that this deficiency affected children’s ability to learn with permanent, life-long </a:t>
            </a:r>
            <a:r>
              <a:rPr lang="en-GB" dirty="0" smtClean="0"/>
              <a:t>consequences.</a:t>
            </a:r>
          </a:p>
          <a:p>
            <a:pPr>
              <a:buFont typeface="Arial" panose="020B0604020202020204" pitchFamily="34" charset="0"/>
              <a:buChar char="•"/>
            </a:pPr>
            <a:endParaRPr lang="en-GB" dirty="0"/>
          </a:p>
          <a:p>
            <a:pPr>
              <a:buFont typeface="Arial" panose="020B0604020202020204" pitchFamily="34" charset="0"/>
              <a:buChar char="•"/>
            </a:pPr>
            <a:r>
              <a:rPr lang="en-GB" dirty="0" smtClean="0"/>
              <a:t> The </a:t>
            </a:r>
            <a:r>
              <a:rPr lang="en-GB" dirty="0"/>
              <a:t>Institute of Nutrition of Central America and Panama</a:t>
            </a:r>
            <a:r>
              <a:rPr lang="en-GB" i="1" dirty="0"/>
              <a:t> </a:t>
            </a:r>
            <a:r>
              <a:rPr lang="en-GB" dirty="0"/>
              <a:t>(INCAP), based in Guatemala, was the locus of a series of studies on this subject, leading to a nutritional supplementation trial begun in </a:t>
            </a:r>
            <a:r>
              <a:rPr lang="en-GB" dirty="0" smtClean="0"/>
              <a:t>1969.</a:t>
            </a:r>
          </a:p>
          <a:p>
            <a:pPr>
              <a:buFont typeface="Arial" panose="020B0604020202020204" pitchFamily="34" charset="0"/>
              <a:buChar char="•"/>
            </a:pPr>
            <a:endParaRPr lang="en-GB" dirty="0"/>
          </a:p>
          <a:p>
            <a:pPr>
              <a:buFont typeface="Arial" panose="020B0604020202020204" pitchFamily="34" charset="0"/>
              <a:buChar char="•"/>
            </a:pPr>
            <a:r>
              <a:rPr lang="en-GB" dirty="0" smtClean="0"/>
              <a:t> The </a:t>
            </a:r>
            <a:r>
              <a:rPr lang="en-GB" dirty="0"/>
              <a:t>principal hypothesis was that improved preschool nutrition would accelerate mental development. </a:t>
            </a:r>
            <a:endParaRPr lang="en-US" dirty="0"/>
          </a:p>
        </p:txBody>
      </p:sp>
    </p:spTree>
    <p:extLst>
      <p:ext uri="{BB962C8B-B14F-4D97-AF65-F5344CB8AC3E}">
        <p14:creationId xmlns:p14="http://schemas.microsoft.com/office/powerpoint/2010/main" val="3590574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FF0000"/>
                </a:solidFill>
                <a:latin typeface="+mn-lt"/>
              </a:rPr>
              <a:t>The 1969-77 Nutrition Intervention</a:t>
            </a:r>
            <a:endParaRPr lang="en-US" dirty="0">
              <a:solidFill>
                <a:srgbClr val="FF0000"/>
              </a:solidFill>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12</a:t>
            </a:fld>
            <a:endParaRPr lang="en-US"/>
          </a:p>
        </p:txBody>
      </p:sp>
      <p:pic>
        <p:nvPicPr>
          <p:cNvPr id="5" name="Content Placeholder 4" descr="FNBquantdc_fig1_02dec04"/>
          <p:cNvPicPr>
            <a:picLocks noGrp="1" noChangeAspect="1" noChangeArrowheads="1"/>
          </p:cNvPicPr>
          <p:nvPr>
            <p:ph sz="quarter" idx="1"/>
          </p:nvPr>
        </p:nvPicPr>
        <p:blipFill>
          <a:blip r:embed="rId2"/>
          <a:srcRect/>
          <a:stretch>
            <a:fillRect/>
          </a:stretch>
        </p:blipFill>
        <p:spPr bwMode="auto">
          <a:xfrm>
            <a:off x="2100313" y="1887785"/>
            <a:ext cx="7689275" cy="4572000"/>
          </a:xfrm>
          <a:prstGeom prst="rect">
            <a:avLst/>
          </a:prstGeom>
          <a:noFill/>
          <a:ln>
            <a:solidFill>
              <a:srgbClr val="00B050"/>
            </a:solidFill>
          </a:ln>
        </p:spPr>
      </p:pic>
      <p:sp>
        <p:nvSpPr>
          <p:cNvPr id="6" name="Oval 5"/>
          <p:cNvSpPr/>
          <p:nvPr/>
        </p:nvSpPr>
        <p:spPr>
          <a:xfrm>
            <a:off x="2441359" y="4417625"/>
            <a:ext cx="1219200" cy="6858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440010" y="3348902"/>
            <a:ext cx="1524000" cy="8382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4114800"/>
            <a:ext cx="1219200" cy="838200"/>
          </a:xfrm>
          <a:prstGeom prst="ellipse">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876800" y="4876800"/>
            <a:ext cx="1371600" cy="762000"/>
          </a:xfrm>
          <a:prstGeom prst="ellipse">
            <a:avLst/>
          </a:prstGeom>
          <a:no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4415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1097280" y="549615"/>
            <a:ext cx="9113520" cy="1025525"/>
          </a:xfrm>
        </p:spPr>
        <p:txBody>
          <a:bodyPr>
            <a:normAutofit/>
          </a:bodyPr>
          <a:lstStyle/>
          <a:p>
            <a:r>
              <a:rPr lang="en-US" sz="2400" b="1" dirty="0">
                <a:solidFill>
                  <a:srgbClr val="FF0000"/>
                </a:solidFill>
                <a:latin typeface="+mn-lt"/>
              </a:rPr>
              <a:t>Features of the intervention</a:t>
            </a:r>
          </a:p>
        </p:txBody>
      </p:sp>
      <p:sp>
        <p:nvSpPr>
          <p:cNvPr id="306179" name="Rectangle 3"/>
          <p:cNvSpPr>
            <a:spLocks noGrp="1" noChangeArrowheads="1"/>
          </p:cNvSpPr>
          <p:nvPr>
            <p:ph type="body" idx="1"/>
          </p:nvPr>
        </p:nvSpPr>
        <p:spPr/>
        <p:txBody>
          <a:bodyPr>
            <a:normAutofit fontScale="70000" lnSpcReduction="20000"/>
          </a:bodyPr>
          <a:lstStyle/>
          <a:p>
            <a:pPr>
              <a:buFont typeface="Arial" panose="020B0604020202020204" pitchFamily="34" charset="0"/>
              <a:buChar char="•"/>
            </a:pPr>
            <a:r>
              <a:rPr lang="en-US" dirty="0" smtClean="0"/>
              <a:t> Two </a:t>
            </a:r>
            <a:r>
              <a:rPr lang="en-US" dirty="0"/>
              <a:t>matched-pair sets of villages (small &amp; large)</a:t>
            </a:r>
          </a:p>
          <a:p>
            <a:endParaRPr lang="en-US" u="sng" dirty="0"/>
          </a:p>
          <a:p>
            <a:pPr>
              <a:buFont typeface="Arial" panose="020B0604020202020204" pitchFamily="34" charset="0"/>
              <a:buChar char="•"/>
            </a:pPr>
            <a:r>
              <a:rPr lang="en-US" dirty="0"/>
              <a:t>Randomization </a:t>
            </a:r>
            <a:r>
              <a:rPr lang="en-US" dirty="0"/>
              <a:t>into: </a:t>
            </a:r>
          </a:p>
          <a:p>
            <a:pPr lvl="1"/>
            <a:r>
              <a:rPr lang="en-US" sz="2000" i="1" dirty="0" err="1"/>
              <a:t>Atole</a:t>
            </a:r>
            <a:r>
              <a:rPr lang="en-US" sz="2000" i="1" dirty="0"/>
              <a:t> </a:t>
            </a:r>
            <a:r>
              <a:rPr lang="en-US" sz="2000" dirty="0"/>
              <a:t>– high protein, high calorie, micronutrients</a:t>
            </a:r>
          </a:p>
          <a:p>
            <a:pPr lvl="1"/>
            <a:r>
              <a:rPr lang="en-US" sz="2000" i="1" dirty="0"/>
              <a:t>Fresco</a:t>
            </a:r>
            <a:r>
              <a:rPr lang="en-US" sz="2000" dirty="0"/>
              <a:t> – no protein, low calorie, micronutrients</a:t>
            </a:r>
          </a:p>
          <a:p>
            <a:endParaRPr lang="en-US" dirty="0"/>
          </a:p>
          <a:p>
            <a:pPr>
              <a:buFont typeface="Arial" panose="020B0604020202020204" pitchFamily="34" charset="0"/>
              <a:buChar char="•"/>
            </a:pPr>
            <a:r>
              <a:rPr lang="en-US" dirty="0" smtClean="0"/>
              <a:t> Centrally </a:t>
            </a:r>
            <a:r>
              <a:rPr lang="en-US" dirty="0"/>
              <a:t>located feeding center open at convenient hours, on-demand </a:t>
            </a:r>
            <a:r>
              <a:rPr lang="en-US" dirty="0" smtClean="0"/>
              <a:t>service</a:t>
            </a:r>
          </a:p>
          <a:p>
            <a:pPr>
              <a:buFont typeface="Arial" panose="020B0604020202020204" pitchFamily="34" charset="0"/>
              <a:buChar char="•"/>
            </a:pPr>
            <a:endParaRPr lang="en-US" dirty="0"/>
          </a:p>
          <a:p>
            <a:pPr>
              <a:buFont typeface="Arial" panose="020B0604020202020204" pitchFamily="34" charset="0"/>
              <a:buChar char="•"/>
            </a:pPr>
            <a:r>
              <a:rPr lang="en-US" dirty="0" smtClean="0"/>
              <a:t>Free </a:t>
            </a:r>
            <a:r>
              <a:rPr lang="en-US" dirty="0"/>
              <a:t>preventative </a:t>
            </a:r>
            <a:r>
              <a:rPr lang="en-US" dirty="0"/>
              <a:t>healthcare including immunization and </a:t>
            </a:r>
            <a:r>
              <a:rPr lang="en-US" dirty="0" err="1"/>
              <a:t>antiparasites</a:t>
            </a:r>
            <a:r>
              <a:rPr lang="en-US" dirty="0"/>
              <a:t> </a:t>
            </a:r>
            <a:r>
              <a:rPr lang="en-US" dirty="0" smtClean="0"/>
              <a:t>campaigns</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smtClean="0"/>
              <a:t>Enrolled </a:t>
            </a:r>
            <a:r>
              <a:rPr lang="en-US" dirty="0"/>
              <a:t>all 0-7 year olds in 1969, all new births included until after supplementation </a:t>
            </a:r>
            <a:r>
              <a:rPr lang="en-US" dirty="0" err="1"/>
              <a:t>abruptedly</a:t>
            </a:r>
            <a:r>
              <a:rPr lang="en-US" dirty="0"/>
              <a:t> ended </a:t>
            </a:r>
            <a:r>
              <a:rPr lang="en-US" dirty="0"/>
              <a:t>in 1977 (</a:t>
            </a:r>
            <a:r>
              <a:rPr lang="en-US" dirty="0" smtClean="0"/>
              <a:t>n=2392)</a:t>
            </a:r>
          </a:p>
          <a:p>
            <a:pPr marL="0" indent="0">
              <a:buNone/>
            </a:pPr>
            <a:r>
              <a:rPr lang="en-US" dirty="0"/>
              <a:t> </a:t>
            </a:r>
            <a:endParaRPr lang="en-US" dirty="0" smtClean="0"/>
          </a:p>
          <a:p>
            <a:pPr>
              <a:buFont typeface="Arial" panose="020B0604020202020204" pitchFamily="34" charset="0"/>
              <a:buChar char="•"/>
            </a:pPr>
            <a:r>
              <a:rPr lang="en-US" dirty="0" smtClean="0"/>
              <a:t>All </a:t>
            </a:r>
            <a:r>
              <a:rPr lang="en-US" dirty="0"/>
              <a:t>study personnel were rotated periodically throughout the four villages</a:t>
            </a:r>
            <a:endParaRPr lang="en-US" dirty="0"/>
          </a:p>
          <a:p>
            <a:endParaRPr lang="en-US" dirty="0"/>
          </a:p>
        </p:txBody>
      </p:sp>
      <p:pic>
        <p:nvPicPr>
          <p:cNvPr id="4" name="Picture 4" descr="kids drinking atole 300 dpi"/>
          <p:cNvPicPr>
            <a:picLocks noChangeAspect="1" noChangeArrowheads="1"/>
          </p:cNvPicPr>
          <p:nvPr/>
        </p:nvPicPr>
        <p:blipFill>
          <a:blip r:embed="rId3"/>
          <a:srcRect/>
          <a:stretch>
            <a:fillRect/>
          </a:stretch>
        </p:blipFill>
        <p:spPr bwMode="auto">
          <a:xfrm>
            <a:off x="8347969" y="1845734"/>
            <a:ext cx="3505200" cy="2311400"/>
          </a:xfrm>
          <a:prstGeom prst="rect">
            <a:avLst/>
          </a:prstGeom>
          <a:noFill/>
          <a:ln w="9525">
            <a:noFill/>
            <a:miter lim="800000"/>
            <a:headEnd/>
            <a:tailEnd/>
          </a:ln>
        </p:spPr>
      </p:pic>
    </p:spTree>
    <p:extLst>
      <p:ext uri="{BB962C8B-B14F-4D97-AF65-F5344CB8AC3E}">
        <p14:creationId xmlns:p14="http://schemas.microsoft.com/office/powerpoint/2010/main" val="3539820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60" name="Rectangle 4"/>
          <p:cNvSpPr>
            <a:spLocks noGrp="1" noChangeArrowheads="1"/>
          </p:cNvSpPr>
          <p:nvPr>
            <p:ph type="title"/>
          </p:nvPr>
        </p:nvSpPr>
        <p:spPr>
          <a:xfrm>
            <a:off x="1180731" y="277814"/>
            <a:ext cx="9030070" cy="1360116"/>
          </a:xfrm>
        </p:spPr>
        <p:txBody>
          <a:bodyPr>
            <a:normAutofit/>
          </a:bodyPr>
          <a:lstStyle/>
          <a:p>
            <a:r>
              <a:rPr lang="en-US" sz="2400" b="1" dirty="0">
                <a:solidFill>
                  <a:srgbClr val="FF0000"/>
                </a:solidFill>
                <a:latin typeface="+mn-lt"/>
              </a:rPr>
              <a:t>The 2002-04 Human Capital Study</a:t>
            </a:r>
            <a:endParaRPr lang="en-US" dirty="0">
              <a:solidFill>
                <a:srgbClr val="FF0000"/>
              </a:solidFill>
              <a:latin typeface="+mn-lt"/>
            </a:endParaRPr>
          </a:p>
        </p:txBody>
      </p:sp>
      <p:sp>
        <p:nvSpPr>
          <p:cNvPr id="505861" name="Rectangle 5"/>
          <p:cNvSpPr>
            <a:spLocks noGrp="1" noChangeArrowheads="1"/>
          </p:cNvSpPr>
          <p:nvPr>
            <p:ph type="body" sz="half" idx="1"/>
          </p:nvPr>
        </p:nvSpPr>
        <p:spPr>
          <a:xfrm>
            <a:off x="1566909" y="1799947"/>
            <a:ext cx="8382000" cy="4876800"/>
          </a:xfrm>
        </p:spPr>
        <p:txBody>
          <a:bodyPr>
            <a:normAutofit/>
          </a:bodyPr>
          <a:lstStyle/>
          <a:p>
            <a:pPr>
              <a:buFont typeface="Arial" panose="020B0604020202020204" pitchFamily="34" charset="0"/>
              <a:buChar char="•"/>
            </a:pPr>
            <a:r>
              <a:rPr lang="en-US" sz="1800" dirty="0" smtClean="0"/>
              <a:t> Between </a:t>
            </a:r>
            <a:r>
              <a:rPr lang="en-US" sz="1800" dirty="0"/>
              <a:t>2002–04, we attempted to trace the 2392 participants in the 1969–77 study. Sample members ranged from 25 to 42 years of </a:t>
            </a:r>
            <a:r>
              <a:rPr lang="en-US" sz="1800" dirty="0" smtClean="0"/>
              <a:t>age.</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 </a:t>
            </a:r>
            <a:r>
              <a:rPr lang="en-US" sz="1800" dirty="0" smtClean="0"/>
              <a:t>We </a:t>
            </a:r>
            <a:r>
              <a:rPr lang="en-US" sz="1800" dirty="0"/>
              <a:t>excluded individuals who were deceased </a:t>
            </a:r>
            <a:r>
              <a:rPr lang="en-US" sz="1800" dirty="0"/>
              <a:t>(11%), international migrants (7%) </a:t>
            </a:r>
            <a:r>
              <a:rPr lang="en-US" sz="1800" dirty="0"/>
              <a:t>or who were untraceable </a:t>
            </a:r>
            <a:r>
              <a:rPr lang="en-US" sz="1800" dirty="0"/>
              <a:t>(4</a:t>
            </a:r>
            <a:r>
              <a:rPr lang="en-US" sz="1800" dirty="0"/>
              <a:t>%). </a:t>
            </a:r>
            <a:endParaRPr lang="en-US" sz="1800" dirty="0" smtClean="0"/>
          </a:p>
          <a:p>
            <a:pPr>
              <a:buFont typeface="Arial" panose="020B0604020202020204" pitchFamily="34" charset="0"/>
              <a:buChar char="•"/>
            </a:pPr>
            <a:endParaRPr lang="en-US" sz="1800" dirty="0"/>
          </a:p>
          <a:p>
            <a:pPr>
              <a:buFont typeface="Arial" panose="020B0604020202020204" pitchFamily="34" charset="0"/>
              <a:buChar char="•"/>
            </a:pPr>
            <a:r>
              <a:rPr lang="en-US" sz="1800" dirty="0" smtClean="0"/>
              <a:t> We </a:t>
            </a:r>
            <a:r>
              <a:rPr lang="en-US" sz="1800" dirty="0"/>
              <a:t>sought to find and interview the 1855 participants (</a:t>
            </a:r>
            <a:r>
              <a:rPr lang="en-US" sz="1800" dirty="0"/>
              <a:t>78</a:t>
            </a:r>
            <a:r>
              <a:rPr lang="en-US" sz="1800" dirty="0"/>
              <a:t>% of the original sample) who were alive and living </a:t>
            </a:r>
            <a:r>
              <a:rPr lang="en-US" sz="1800" dirty="0"/>
              <a:t>in Guatemala in </a:t>
            </a:r>
            <a:r>
              <a:rPr lang="en-US" sz="1800" dirty="0"/>
              <a:t>2002.</a:t>
            </a:r>
          </a:p>
          <a:p>
            <a:pPr lvl="1"/>
            <a:r>
              <a:rPr lang="en-US" sz="1600" dirty="0"/>
              <a:t>Of these, nearly 70% lived in or near the original study villages.</a:t>
            </a:r>
          </a:p>
          <a:p>
            <a:endParaRPr lang="en-US" sz="1800" dirty="0"/>
          </a:p>
          <a:p>
            <a:pPr>
              <a:buFont typeface="Arial" panose="020B0604020202020204" pitchFamily="34" charset="0"/>
              <a:buChar char="•"/>
            </a:pPr>
            <a:r>
              <a:rPr lang="en-US" sz="1800" dirty="0" smtClean="0"/>
              <a:t> We </a:t>
            </a:r>
            <a:r>
              <a:rPr lang="en-US" sz="1800" dirty="0"/>
              <a:t>successfully found and interviewed 1471 individuals </a:t>
            </a:r>
            <a:r>
              <a:rPr lang="en-US" sz="1800" dirty="0"/>
              <a:t>(62% </a:t>
            </a:r>
            <a:r>
              <a:rPr lang="en-US" sz="1800" dirty="0"/>
              <a:t>of the original sample; </a:t>
            </a:r>
            <a:r>
              <a:rPr lang="en-US" sz="1800" dirty="0"/>
              <a:t>79% </a:t>
            </a:r>
            <a:r>
              <a:rPr lang="en-US" sz="1800" dirty="0"/>
              <a:t>of those targeted for interview)</a:t>
            </a:r>
            <a:endParaRPr lang="en-US" sz="1800" dirty="0"/>
          </a:p>
        </p:txBody>
      </p:sp>
    </p:spTree>
    <p:extLst>
      <p:ext uri="{BB962C8B-B14F-4D97-AF65-F5344CB8AC3E}">
        <p14:creationId xmlns:p14="http://schemas.microsoft.com/office/powerpoint/2010/main" val="3455740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rgbClr val="FF0000"/>
                </a:solidFill>
                <a:latin typeface="+mn-lt"/>
              </a:rPr>
              <a:t>The 2002-04 Human Capital Study</a:t>
            </a:r>
            <a:endParaRPr lang="en-US" b="1" dirty="0">
              <a:solidFill>
                <a:srgbClr val="FF0000"/>
              </a:solidFill>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15</a:t>
            </a:fld>
            <a:endParaRPr lang="en-US"/>
          </a:p>
        </p:txBody>
      </p:sp>
      <p:sp>
        <p:nvSpPr>
          <p:cNvPr id="4" name="Content Placeholder 3"/>
          <p:cNvSpPr>
            <a:spLocks noGrp="1"/>
          </p:cNvSpPr>
          <p:nvPr>
            <p:ph sz="quarter" idx="1"/>
          </p:nvPr>
        </p:nvSpPr>
        <p:spPr/>
        <p:txBody>
          <a:bodyPr>
            <a:normAutofit/>
          </a:bodyPr>
          <a:lstStyle/>
          <a:p>
            <a:r>
              <a:rPr lang="en-US" dirty="0"/>
              <a:t>Over the two year period of the study, respondents completed four </a:t>
            </a:r>
            <a:r>
              <a:rPr lang="en-US" dirty="0" smtClean="0"/>
              <a:t>interviews </a:t>
            </a:r>
            <a:r>
              <a:rPr lang="en-US" dirty="0"/>
              <a:t>(approximately eight hours in total) covering:</a:t>
            </a:r>
          </a:p>
          <a:p>
            <a:pPr lvl="1"/>
            <a:r>
              <a:rPr lang="en-US" dirty="0"/>
              <a:t>Schooling, marital and fertility histories</a:t>
            </a:r>
          </a:p>
          <a:p>
            <a:pPr lvl="1"/>
            <a:r>
              <a:rPr lang="en-US" dirty="0"/>
              <a:t>Took tests of reading and non-verbal cognitive ability</a:t>
            </a:r>
          </a:p>
          <a:p>
            <a:pPr lvl="1"/>
            <a:r>
              <a:rPr lang="en-US" dirty="0"/>
              <a:t>Provided information on income and consumption</a:t>
            </a:r>
          </a:p>
          <a:p>
            <a:pPr lvl="1"/>
            <a:r>
              <a:rPr lang="en-US" dirty="0"/>
              <a:t>Underwent physical examinations, took fitness tests and provided blood samples to measure blood glucose and cholesterol levels.</a:t>
            </a:r>
          </a:p>
          <a:p>
            <a:pPr lvl="1"/>
            <a:endParaRPr lang="en-US" dirty="0"/>
          </a:p>
          <a:p>
            <a:r>
              <a:rPr lang="en-US" dirty="0"/>
              <a:t>We commissioned archival work, focus groups and key informant interviews to obtain current and retrospective data on livelihoods in these villages, economic and other shocks, school quality, availability of health care and changes in infrastructure. This built on earlier qualitative studies of these villages</a:t>
            </a:r>
          </a:p>
          <a:p>
            <a:endParaRPr lang="en-US" dirty="0"/>
          </a:p>
        </p:txBody>
      </p:sp>
    </p:spTree>
    <p:extLst>
      <p:ext uri="{BB962C8B-B14F-4D97-AF65-F5344CB8AC3E}">
        <p14:creationId xmlns:p14="http://schemas.microsoft.com/office/powerpoint/2010/main" val="2187082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Selected impact of nutritional status on outcomes across the </a:t>
            </a:r>
            <a:r>
              <a:rPr lang="en-US" sz="2400" b="1" dirty="0" err="1" smtClean="0">
                <a:solidFill>
                  <a:srgbClr val="FF0000"/>
                </a:solidFill>
                <a:latin typeface="+mn-lt"/>
              </a:rPr>
              <a:t>lifecourse</a:t>
            </a:r>
            <a:r>
              <a:rPr lang="en-US" sz="2400" b="1" dirty="0" smtClean="0">
                <a:solidFill>
                  <a:srgbClr val="FF0000"/>
                </a:solidFill>
                <a:latin typeface="+mn-lt"/>
              </a:rPr>
              <a:t/>
            </a:r>
            <a:br>
              <a:rPr lang="en-US" sz="2400" b="1" dirty="0" smtClean="0">
                <a:solidFill>
                  <a:srgbClr val="FF0000"/>
                </a:solidFill>
                <a:latin typeface="+mn-lt"/>
              </a:rPr>
            </a:br>
            <a:r>
              <a:rPr lang="en-US" sz="2400" b="1" dirty="0" smtClean="0">
                <a:solidFill>
                  <a:srgbClr val="FF0000"/>
                </a:solidFill>
                <a:latin typeface="+mn-lt"/>
              </a:rPr>
              <a:t>(+1 SD increase in HAZ at age 24m): Schooling</a:t>
            </a:r>
            <a:r>
              <a:rPr lang="en-US" sz="2400" b="1" dirty="0">
                <a:effectLst>
                  <a:outerShdw blurRad="38100" dist="38100" dir="2700000" algn="tl">
                    <a:srgbClr val="000000">
                      <a:alpha val="43137"/>
                    </a:srgbClr>
                  </a:outerShdw>
                </a:effectLst>
              </a:rPr>
              <a:t/>
            </a:r>
            <a:br>
              <a:rPr lang="en-US" sz="2400" b="1" dirty="0">
                <a:effectLst>
                  <a:outerShdw blurRad="38100" dist="38100" dir="2700000" algn="tl">
                    <a:srgbClr val="000000">
                      <a:alpha val="43137"/>
                    </a:srgbClr>
                  </a:outerShdw>
                </a:effectLst>
              </a:rPr>
            </a:br>
            <a:endParaRPr lang="en-US" sz="1600" dirty="0"/>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16</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683514613"/>
              </p:ext>
            </p:extLst>
          </p:nvPr>
        </p:nvGraphicFramePr>
        <p:xfrm>
          <a:off x="1752599" y="2133600"/>
          <a:ext cx="7280694" cy="2270252"/>
        </p:xfrm>
        <a:graphic>
          <a:graphicData uri="http://schemas.openxmlformats.org/drawingml/2006/table">
            <a:tbl>
              <a:tblPr firstRow="1" bandRow="1">
                <a:tableStyleId>{21E4AEA4-8DFA-4A89-87EB-49C32662AFE0}</a:tableStyleId>
              </a:tblPr>
              <a:tblGrid>
                <a:gridCol w="2743200"/>
                <a:gridCol w="1794294"/>
                <a:gridCol w="1371600"/>
                <a:gridCol w="1371600"/>
              </a:tblGrid>
              <a:tr h="365760">
                <a:tc>
                  <a:txBody>
                    <a:bodyPr/>
                    <a:lstStyle/>
                    <a:p>
                      <a:pPr algn="l"/>
                      <a:r>
                        <a:rPr lang="en-US" sz="2000" dirty="0" smtClean="0"/>
                        <a:t>Outcome</a:t>
                      </a:r>
                      <a:endParaRPr lang="en-US" sz="2000" dirty="0"/>
                    </a:p>
                  </a:txBody>
                  <a:tcPr/>
                </a:tc>
                <a:tc>
                  <a:txBody>
                    <a:bodyPr/>
                    <a:lstStyle/>
                    <a:p>
                      <a:pPr algn="ctr"/>
                      <a:r>
                        <a:rPr lang="en-US" sz="2000" dirty="0" smtClean="0"/>
                        <a:t>Unit</a:t>
                      </a:r>
                      <a:endParaRPr lang="en-US" sz="2000" dirty="0"/>
                    </a:p>
                  </a:txBody>
                  <a:tcPr/>
                </a:tc>
                <a:tc>
                  <a:txBody>
                    <a:bodyPr/>
                    <a:lstStyle/>
                    <a:p>
                      <a:pPr algn="ctr"/>
                      <a:r>
                        <a:rPr lang="el-GR" sz="2000" dirty="0" smtClean="0"/>
                        <a:t>β</a:t>
                      </a:r>
                      <a:endParaRPr lang="en-US" sz="2000" dirty="0"/>
                    </a:p>
                  </a:txBody>
                  <a:tcPr/>
                </a:tc>
                <a:tc>
                  <a:txBody>
                    <a:bodyPr/>
                    <a:lstStyle/>
                    <a:p>
                      <a:pPr algn="ctr"/>
                      <a:r>
                        <a:rPr lang="en-US" sz="2000" dirty="0" smtClean="0"/>
                        <a:t>P</a:t>
                      </a:r>
                      <a:r>
                        <a:rPr lang="en-US" sz="2000" baseline="0" dirty="0" smtClean="0"/>
                        <a:t> value</a:t>
                      </a:r>
                      <a:endParaRPr lang="en-US" sz="2000" dirty="0"/>
                    </a:p>
                  </a:txBody>
                  <a:tcPr/>
                </a:tc>
              </a:tr>
              <a:tr h="365760">
                <a:tc>
                  <a:txBody>
                    <a:bodyPr/>
                    <a:lstStyle/>
                    <a:p>
                      <a:pPr algn="l"/>
                      <a:r>
                        <a:rPr lang="en-US" sz="1800" dirty="0" smtClean="0">
                          <a:latin typeface="+mn-lt"/>
                        </a:rPr>
                        <a:t>Age Start School</a:t>
                      </a:r>
                      <a:endParaRPr lang="en-US" sz="1800" dirty="0">
                        <a:latin typeface="+mn-lt"/>
                      </a:endParaRPr>
                    </a:p>
                  </a:txBody>
                  <a:tcPr/>
                </a:tc>
                <a:tc>
                  <a:txBody>
                    <a:bodyPr/>
                    <a:lstStyle/>
                    <a:p>
                      <a:pPr algn="ctr"/>
                      <a:r>
                        <a:rPr lang="en-US" sz="1800" dirty="0" smtClean="0">
                          <a:latin typeface="+mn-lt"/>
                        </a:rPr>
                        <a:t>Years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a:latin typeface="+mn-lt"/>
                          <a:ea typeface="Calibri"/>
                          <a:cs typeface="Times New Roman"/>
                        </a:rPr>
                        <a:t>-</a:t>
                      </a:r>
                      <a:r>
                        <a:rPr lang="en-US" sz="1800" dirty="0" smtClean="0">
                          <a:latin typeface="+mn-lt"/>
                          <a:ea typeface="Calibri"/>
                          <a:cs typeface="Times New Roman"/>
                        </a:rPr>
                        <a:t>0.21</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0.068</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Age left school</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Years</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0.54</a:t>
                      </a:r>
                      <a:endParaRPr lang="en-US" sz="1800" dirty="0">
                        <a:latin typeface="+mn-lt"/>
                        <a:ea typeface="Calibri"/>
                        <a:cs typeface="Times New Roman"/>
                      </a:endParaRPr>
                    </a:p>
                  </a:txBody>
                  <a:tcPr marL="47625" marR="47625" marT="0" marB="0"/>
                </a:tc>
                <a:tc>
                  <a:txBody>
                    <a:bodyPr/>
                    <a:lstStyle/>
                    <a:p>
                      <a:pPr algn="ctr"/>
                      <a:r>
                        <a:rPr lang="en-US" sz="1800" dirty="0" smtClean="0">
                          <a:latin typeface="+mn-lt"/>
                        </a:rPr>
                        <a:t>0.025</a:t>
                      </a:r>
                      <a:endParaRPr lang="en-US" sz="1800" dirty="0">
                        <a:latin typeface="+mn-lt"/>
                      </a:endParaRPr>
                    </a:p>
                  </a:txBody>
                  <a:tcPr/>
                </a:tc>
              </a:tr>
              <a:tr h="365760">
                <a:tc>
                  <a:txBody>
                    <a:bodyPr/>
                    <a:lstStyle/>
                    <a:p>
                      <a:pPr marL="0" marR="0" indent="0" algn="l">
                        <a:lnSpc>
                          <a:spcPct val="115000"/>
                        </a:lnSpc>
                        <a:spcBef>
                          <a:spcPts val="0"/>
                        </a:spcBef>
                        <a:spcAft>
                          <a:spcPts val="0"/>
                        </a:spcAft>
                      </a:pPr>
                      <a:r>
                        <a:rPr lang="en-US" sz="1800" dirty="0">
                          <a:latin typeface="+mn-lt"/>
                          <a:ea typeface="Times New Roman"/>
                          <a:cs typeface="Times New Roman"/>
                        </a:rPr>
                        <a:t>Highest grade attained</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Grades</a:t>
                      </a:r>
                      <a:endParaRPr lang="en-US" sz="1800" dirty="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0.78</a:t>
                      </a:r>
                      <a:endParaRPr lang="en-US" sz="1800" dirty="0" smtClean="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0.003</a:t>
                      </a:r>
                      <a:endParaRPr lang="en-US" sz="1800" dirty="0" smtClean="0">
                        <a:latin typeface="+mn-lt"/>
                        <a:ea typeface="Calibri"/>
                        <a:cs typeface="Times New Roman"/>
                      </a:endParaRPr>
                    </a:p>
                  </a:txBody>
                  <a:tcPr marL="47625" marR="47625" marT="0" marB="0"/>
                </a:tc>
              </a:tr>
              <a:tr h="365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mn-lt"/>
                          <a:ea typeface="Times New Roman"/>
                          <a:cs typeface="Times New Roman"/>
                        </a:rPr>
                        <a:t>SIA z score</a:t>
                      </a:r>
                      <a:endParaRPr lang="en-US" sz="1800" dirty="0" smtClean="0">
                        <a:latin typeface="+mn-lt"/>
                        <a:ea typeface="Calibri"/>
                        <a:cs typeface="Times New Roman"/>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SD</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0.28</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0.003</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Raven's z score</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SD</a:t>
                      </a:r>
                      <a:endParaRPr lang="en-US" sz="1800" dirty="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0.25</a:t>
                      </a:r>
                      <a:endParaRPr lang="en-US" sz="1800" dirty="0" smtClean="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mn-lt"/>
                          <a:ea typeface="Calibri"/>
                          <a:cs typeface="Times New Roman"/>
                        </a:rPr>
                        <a:t>0.002</a:t>
                      </a:r>
                      <a:endParaRPr lang="en-US" sz="1800" dirty="0" smtClean="0">
                        <a:latin typeface="+mn-lt"/>
                        <a:ea typeface="Calibri"/>
                        <a:cs typeface="Times New Roman"/>
                      </a:endParaRPr>
                    </a:p>
                  </a:txBody>
                  <a:tcPr/>
                </a:tc>
              </a:tr>
            </a:tbl>
          </a:graphicData>
        </a:graphic>
      </p:graphicFrame>
    </p:spTree>
    <p:extLst>
      <p:ext uri="{BB962C8B-B14F-4D97-AF65-F5344CB8AC3E}">
        <p14:creationId xmlns:p14="http://schemas.microsoft.com/office/powerpoint/2010/main" val="28224035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Selected impact of nutritional status on outcomes across the </a:t>
            </a:r>
            <a:r>
              <a:rPr lang="en-US" sz="2400" b="1" dirty="0" err="1" smtClean="0">
                <a:solidFill>
                  <a:srgbClr val="FF0000"/>
                </a:solidFill>
                <a:latin typeface="+mn-lt"/>
              </a:rPr>
              <a:t>lifecourse</a:t>
            </a:r>
            <a:r>
              <a:rPr lang="en-US" sz="2400" b="1" dirty="0" smtClean="0">
                <a:solidFill>
                  <a:srgbClr val="FF0000"/>
                </a:solidFill>
                <a:latin typeface="+mn-lt"/>
              </a:rPr>
              <a:t/>
            </a:r>
            <a:br>
              <a:rPr lang="en-US" sz="2400" b="1" dirty="0" smtClean="0">
                <a:solidFill>
                  <a:srgbClr val="FF0000"/>
                </a:solidFill>
                <a:latin typeface="+mn-lt"/>
              </a:rPr>
            </a:br>
            <a:r>
              <a:rPr lang="en-US" sz="2400" b="1" dirty="0" smtClean="0">
                <a:solidFill>
                  <a:srgbClr val="FF0000"/>
                </a:solidFill>
                <a:latin typeface="+mn-lt"/>
              </a:rPr>
              <a:t>(+1 SD increase in HAZ at age 24m): Marriage</a:t>
            </a:r>
            <a:r>
              <a:rPr lang="en-US" sz="2400" b="1" dirty="0">
                <a:effectLst>
                  <a:outerShdw blurRad="38100" dist="38100" dir="2700000" algn="tl">
                    <a:srgbClr val="000000">
                      <a:alpha val="43137"/>
                    </a:srgbClr>
                  </a:outerShdw>
                </a:effectLst>
                <a:latin typeface="+mn-lt"/>
              </a:rPr>
              <a:t/>
            </a:r>
            <a:br>
              <a:rPr lang="en-US" sz="2400" b="1" dirty="0">
                <a:effectLst>
                  <a:outerShdw blurRad="38100" dist="38100" dir="2700000" algn="tl">
                    <a:srgbClr val="000000">
                      <a:alpha val="43137"/>
                    </a:srgbClr>
                  </a:outerShdw>
                </a:effectLst>
                <a:latin typeface="+mn-lt"/>
              </a:rPr>
            </a:br>
            <a:endParaRPr lang="en-US" sz="1600" dirty="0">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17</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079056274"/>
              </p:ext>
            </p:extLst>
          </p:nvPr>
        </p:nvGraphicFramePr>
        <p:xfrm>
          <a:off x="1752599" y="2133600"/>
          <a:ext cx="7646454" cy="1904492"/>
        </p:xfrm>
        <a:graphic>
          <a:graphicData uri="http://schemas.openxmlformats.org/drawingml/2006/table">
            <a:tbl>
              <a:tblPr firstRow="1" bandRow="1">
                <a:tableStyleId>{21E4AEA4-8DFA-4A89-87EB-49C32662AFE0}</a:tableStyleId>
              </a:tblPr>
              <a:tblGrid>
                <a:gridCol w="3108960"/>
                <a:gridCol w="1794294"/>
                <a:gridCol w="1371600"/>
                <a:gridCol w="1371600"/>
              </a:tblGrid>
              <a:tr h="365760">
                <a:tc>
                  <a:txBody>
                    <a:bodyPr/>
                    <a:lstStyle/>
                    <a:p>
                      <a:pPr algn="l"/>
                      <a:r>
                        <a:rPr lang="en-US" sz="2000" dirty="0" smtClean="0"/>
                        <a:t>Outcome</a:t>
                      </a:r>
                      <a:endParaRPr lang="en-US" sz="2000" dirty="0"/>
                    </a:p>
                  </a:txBody>
                  <a:tcPr/>
                </a:tc>
                <a:tc>
                  <a:txBody>
                    <a:bodyPr/>
                    <a:lstStyle/>
                    <a:p>
                      <a:pPr algn="ctr"/>
                      <a:r>
                        <a:rPr lang="en-US" sz="2000" dirty="0" smtClean="0"/>
                        <a:t>Unit</a:t>
                      </a:r>
                      <a:endParaRPr lang="en-US" sz="2000" dirty="0"/>
                    </a:p>
                  </a:txBody>
                  <a:tcPr/>
                </a:tc>
                <a:tc>
                  <a:txBody>
                    <a:bodyPr/>
                    <a:lstStyle/>
                    <a:p>
                      <a:pPr algn="ctr"/>
                      <a:r>
                        <a:rPr lang="el-GR" sz="2000" dirty="0" smtClean="0"/>
                        <a:t>Β</a:t>
                      </a:r>
                      <a:endParaRPr lang="en-US" sz="2000" dirty="0"/>
                    </a:p>
                  </a:txBody>
                  <a:tcPr/>
                </a:tc>
                <a:tc>
                  <a:txBody>
                    <a:bodyPr/>
                    <a:lstStyle/>
                    <a:p>
                      <a:pPr algn="ctr"/>
                      <a:r>
                        <a:rPr lang="en-US" sz="2000" dirty="0" smtClean="0"/>
                        <a:t>P</a:t>
                      </a:r>
                      <a:r>
                        <a:rPr lang="en-US" sz="2000" baseline="0" dirty="0" smtClean="0"/>
                        <a:t> value</a:t>
                      </a:r>
                      <a:endParaRPr lang="en-US" sz="2000" dirty="0"/>
                    </a:p>
                  </a:txBody>
                  <a:tcPr/>
                </a:tc>
              </a:tr>
              <a:tr h="365760">
                <a:tc>
                  <a:txBody>
                    <a:bodyPr/>
                    <a:lstStyle/>
                    <a:p>
                      <a:pPr algn="l"/>
                      <a:r>
                        <a:rPr lang="en-US" sz="1800" dirty="0" smtClean="0">
                          <a:latin typeface="+mn-lt"/>
                        </a:rPr>
                        <a:t>Age </a:t>
                      </a:r>
                      <a:r>
                        <a:rPr lang="en-US" sz="1800" dirty="0" smtClean="0">
                          <a:latin typeface="+mn-lt"/>
                        </a:rPr>
                        <a:t>at first marriage</a:t>
                      </a:r>
                      <a:endParaRPr lang="en-US" sz="1800" dirty="0">
                        <a:latin typeface="+mn-lt"/>
                      </a:endParaRPr>
                    </a:p>
                  </a:txBody>
                  <a:tcPr/>
                </a:tc>
                <a:tc>
                  <a:txBody>
                    <a:bodyPr/>
                    <a:lstStyle/>
                    <a:p>
                      <a:pPr algn="ctr"/>
                      <a:r>
                        <a:rPr lang="en-US" sz="1800" dirty="0" smtClean="0">
                          <a:latin typeface="+mn-lt"/>
                        </a:rPr>
                        <a:t>Years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0.40</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0.185</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Partners’ age</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Years</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1.39</a:t>
                      </a:r>
                      <a:endParaRPr lang="en-US" sz="1800" dirty="0">
                        <a:latin typeface="+mn-lt"/>
                        <a:ea typeface="Calibri"/>
                        <a:cs typeface="Times New Roman"/>
                      </a:endParaRPr>
                    </a:p>
                  </a:txBody>
                  <a:tcPr marL="47625" marR="47625" marT="0" marB="0"/>
                </a:tc>
                <a:tc>
                  <a:txBody>
                    <a:bodyPr/>
                    <a:lstStyle/>
                    <a:p>
                      <a:pPr algn="ctr"/>
                      <a:r>
                        <a:rPr lang="en-US" sz="1800" dirty="0" smtClean="0">
                          <a:latin typeface="+mn-lt"/>
                        </a:rPr>
                        <a:t>0.006</a:t>
                      </a:r>
                      <a:endParaRPr lang="en-US" sz="1800" dirty="0">
                        <a:latin typeface="+mn-lt"/>
                      </a:endParaRPr>
                    </a:p>
                  </a:txBody>
                  <a:tcPr/>
                </a:tc>
              </a:tr>
              <a:tr h="365760">
                <a:tc>
                  <a:txBody>
                    <a:bodyPr/>
                    <a:lstStyle/>
                    <a:p>
                      <a:pPr marL="0" marR="0" indent="0" algn="l">
                        <a:lnSpc>
                          <a:spcPct val="115000"/>
                        </a:lnSpc>
                        <a:spcBef>
                          <a:spcPts val="0"/>
                        </a:spcBef>
                        <a:spcAft>
                          <a:spcPts val="0"/>
                        </a:spcAft>
                      </a:pPr>
                      <a:r>
                        <a:rPr lang="en-US" sz="1800" dirty="0" smtClean="0">
                          <a:latin typeface="+mn-lt"/>
                          <a:ea typeface="Times New Roman"/>
                          <a:cs typeface="Times New Roman"/>
                        </a:rPr>
                        <a:t>Partners’ highest grade </a:t>
                      </a:r>
                      <a:r>
                        <a:rPr lang="en-US" sz="1800" dirty="0">
                          <a:latin typeface="+mn-lt"/>
                          <a:ea typeface="Times New Roman"/>
                          <a:cs typeface="Times New Roman"/>
                        </a:rPr>
                        <a:t>attained</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Grades</a:t>
                      </a:r>
                      <a:endParaRPr lang="en-US" sz="1800" dirty="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1.02</a:t>
                      </a:r>
                      <a:endParaRPr lang="en-US" sz="1800" dirty="0" smtClean="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0.001</a:t>
                      </a:r>
                      <a:endParaRPr lang="en-US" sz="1800" dirty="0" smtClean="0">
                        <a:latin typeface="+mn-lt"/>
                        <a:ea typeface="Calibri"/>
                        <a:cs typeface="Times New Roman"/>
                      </a:endParaRPr>
                    </a:p>
                  </a:txBody>
                  <a:tcPr marL="47625" marR="47625" marT="0" marB="0"/>
                </a:tc>
              </a:tr>
              <a:tr h="365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mn-lt"/>
                          <a:ea typeface="Times New Roman"/>
                          <a:cs typeface="Times New Roman"/>
                        </a:rPr>
                        <a:t>Partners’ height</a:t>
                      </a:r>
                      <a:endParaRPr lang="en-US" sz="1800" dirty="0" smtClean="0">
                        <a:latin typeface="+mn-lt"/>
                        <a:ea typeface="Calibri"/>
                        <a:cs typeface="Times New Roman"/>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cm</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1.01</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0.046</a:t>
                      </a:r>
                      <a:endParaRPr lang="en-US" sz="1800" dirty="0">
                        <a:latin typeface="+mn-lt"/>
                        <a:ea typeface="Calibri"/>
                        <a:cs typeface="Times New Roman"/>
                      </a:endParaRPr>
                    </a:p>
                  </a:txBody>
                  <a:tcPr/>
                </a:tc>
              </a:tr>
            </a:tbl>
          </a:graphicData>
        </a:graphic>
      </p:graphicFrame>
    </p:spTree>
    <p:extLst>
      <p:ext uri="{BB962C8B-B14F-4D97-AF65-F5344CB8AC3E}">
        <p14:creationId xmlns:p14="http://schemas.microsoft.com/office/powerpoint/2010/main" val="4055437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Selected impact of nutritional status on outcomes across the </a:t>
            </a:r>
            <a:r>
              <a:rPr lang="en-US" sz="2400" b="1" dirty="0" err="1" smtClean="0">
                <a:solidFill>
                  <a:srgbClr val="FF0000"/>
                </a:solidFill>
                <a:latin typeface="+mn-lt"/>
              </a:rPr>
              <a:t>lifecourse</a:t>
            </a:r>
            <a:r>
              <a:rPr lang="en-US" sz="2400" b="1" dirty="0" smtClean="0">
                <a:solidFill>
                  <a:srgbClr val="FF0000"/>
                </a:solidFill>
                <a:latin typeface="+mn-lt"/>
              </a:rPr>
              <a:t/>
            </a:r>
            <a:br>
              <a:rPr lang="en-US" sz="2400" b="1" dirty="0" smtClean="0">
                <a:solidFill>
                  <a:srgbClr val="FF0000"/>
                </a:solidFill>
                <a:latin typeface="+mn-lt"/>
              </a:rPr>
            </a:br>
            <a:r>
              <a:rPr lang="en-US" sz="2400" b="1" dirty="0" smtClean="0">
                <a:solidFill>
                  <a:srgbClr val="FF0000"/>
                </a:solidFill>
                <a:latin typeface="+mn-lt"/>
              </a:rPr>
              <a:t>(+1 SD increase in HAZ at age 24m): Fertility</a:t>
            </a:r>
            <a:r>
              <a:rPr lang="en-US" sz="2400" b="1" dirty="0">
                <a:effectLst>
                  <a:outerShdw blurRad="38100" dist="38100" dir="2700000" algn="tl">
                    <a:srgbClr val="000000">
                      <a:alpha val="43137"/>
                    </a:srgbClr>
                  </a:outerShdw>
                </a:effectLst>
                <a:latin typeface="+mn-lt"/>
              </a:rPr>
              <a:t/>
            </a:r>
            <a:br>
              <a:rPr lang="en-US" sz="2400" b="1" dirty="0">
                <a:effectLst>
                  <a:outerShdw blurRad="38100" dist="38100" dir="2700000" algn="tl">
                    <a:srgbClr val="000000">
                      <a:alpha val="43137"/>
                    </a:srgbClr>
                  </a:outerShdw>
                </a:effectLst>
                <a:latin typeface="+mn-lt"/>
              </a:rPr>
            </a:br>
            <a:endParaRPr lang="en-US" sz="1600" dirty="0">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18</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99833622"/>
              </p:ext>
            </p:extLst>
          </p:nvPr>
        </p:nvGraphicFramePr>
        <p:xfrm>
          <a:off x="1752599" y="2133600"/>
          <a:ext cx="7280694" cy="1516126"/>
        </p:xfrm>
        <a:graphic>
          <a:graphicData uri="http://schemas.openxmlformats.org/drawingml/2006/table">
            <a:tbl>
              <a:tblPr firstRow="1" bandRow="1">
                <a:tableStyleId>{21E4AEA4-8DFA-4A89-87EB-49C32662AFE0}</a:tableStyleId>
              </a:tblPr>
              <a:tblGrid>
                <a:gridCol w="2743200"/>
                <a:gridCol w="1794294"/>
                <a:gridCol w="1371600"/>
                <a:gridCol w="1371600"/>
              </a:tblGrid>
              <a:tr h="365760">
                <a:tc>
                  <a:txBody>
                    <a:bodyPr/>
                    <a:lstStyle/>
                    <a:p>
                      <a:pPr algn="l"/>
                      <a:r>
                        <a:rPr lang="en-US" sz="2000" dirty="0" smtClean="0"/>
                        <a:t>Outcome</a:t>
                      </a:r>
                      <a:endParaRPr lang="en-US" sz="2000" dirty="0"/>
                    </a:p>
                  </a:txBody>
                  <a:tcPr/>
                </a:tc>
                <a:tc>
                  <a:txBody>
                    <a:bodyPr/>
                    <a:lstStyle/>
                    <a:p>
                      <a:pPr algn="ctr"/>
                      <a:r>
                        <a:rPr lang="en-US" sz="2000" dirty="0" smtClean="0"/>
                        <a:t>Unit</a:t>
                      </a:r>
                      <a:endParaRPr lang="en-US" sz="2000" dirty="0"/>
                    </a:p>
                  </a:txBody>
                  <a:tcPr/>
                </a:tc>
                <a:tc>
                  <a:txBody>
                    <a:bodyPr/>
                    <a:lstStyle/>
                    <a:p>
                      <a:pPr algn="ctr"/>
                      <a:r>
                        <a:rPr lang="el-GR" sz="2000" dirty="0" smtClean="0"/>
                        <a:t>β</a:t>
                      </a:r>
                      <a:endParaRPr lang="en-US" sz="2000" dirty="0"/>
                    </a:p>
                  </a:txBody>
                  <a:tcPr/>
                </a:tc>
                <a:tc>
                  <a:txBody>
                    <a:bodyPr/>
                    <a:lstStyle/>
                    <a:p>
                      <a:pPr algn="ctr"/>
                      <a:r>
                        <a:rPr lang="en-US" sz="2000" dirty="0" smtClean="0"/>
                        <a:t>P</a:t>
                      </a:r>
                      <a:r>
                        <a:rPr lang="en-US" sz="2000" baseline="0" dirty="0" smtClean="0"/>
                        <a:t> value</a:t>
                      </a:r>
                      <a:endParaRPr lang="en-US" sz="2000" dirty="0"/>
                    </a:p>
                  </a:txBody>
                  <a:tcPr/>
                </a:tc>
              </a:tr>
              <a:tr h="365760">
                <a:tc>
                  <a:txBody>
                    <a:bodyPr/>
                    <a:lstStyle/>
                    <a:p>
                      <a:pPr algn="l"/>
                      <a:r>
                        <a:rPr lang="en-US" sz="1800" dirty="0" smtClean="0">
                          <a:latin typeface="+mn-lt"/>
                        </a:rPr>
                        <a:t>Age </a:t>
                      </a:r>
                      <a:r>
                        <a:rPr lang="en-US" sz="1800" dirty="0" smtClean="0">
                          <a:latin typeface="+mn-lt"/>
                        </a:rPr>
                        <a:t>at</a:t>
                      </a:r>
                      <a:r>
                        <a:rPr lang="en-US" sz="1800" baseline="0" dirty="0" smtClean="0">
                          <a:latin typeface="+mn-lt"/>
                        </a:rPr>
                        <a:t> first birth</a:t>
                      </a:r>
                      <a:endParaRPr lang="en-US" sz="1800" dirty="0">
                        <a:latin typeface="+mn-lt"/>
                      </a:endParaRPr>
                    </a:p>
                  </a:txBody>
                  <a:tcPr/>
                </a:tc>
                <a:tc>
                  <a:txBody>
                    <a:bodyPr/>
                    <a:lstStyle/>
                    <a:p>
                      <a:pPr algn="ctr"/>
                      <a:r>
                        <a:rPr lang="en-US" sz="1800" dirty="0" smtClean="0">
                          <a:latin typeface="+mn-lt"/>
                        </a:rPr>
                        <a:t>Years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0.77</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0.043</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Number of pregnancies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Number</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-0.63</a:t>
                      </a:r>
                      <a:endParaRPr lang="en-US" sz="1800" dirty="0">
                        <a:latin typeface="+mn-lt"/>
                        <a:ea typeface="Calibri"/>
                        <a:cs typeface="Times New Roman"/>
                      </a:endParaRPr>
                    </a:p>
                  </a:txBody>
                  <a:tcPr marL="47625" marR="47625" marT="0" marB="0"/>
                </a:tc>
                <a:tc>
                  <a:txBody>
                    <a:bodyPr/>
                    <a:lstStyle/>
                    <a:p>
                      <a:pPr algn="ctr"/>
                      <a:r>
                        <a:rPr lang="en-US" sz="1800" dirty="0" smtClean="0">
                          <a:latin typeface="+mn-lt"/>
                        </a:rPr>
                        <a:t>0.003</a:t>
                      </a:r>
                      <a:endParaRPr lang="en-US" sz="1800" dirty="0">
                        <a:latin typeface="+mn-lt"/>
                      </a:endParaRPr>
                    </a:p>
                  </a:txBody>
                  <a:tcPr/>
                </a:tc>
              </a:tr>
              <a:tr h="365760">
                <a:tc>
                  <a:txBody>
                    <a:bodyPr/>
                    <a:lstStyle/>
                    <a:p>
                      <a:pPr marL="0" marR="0" indent="0" algn="l">
                        <a:lnSpc>
                          <a:spcPct val="115000"/>
                        </a:lnSpc>
                        <a:spcBef>
                          <a:spcPts val="0"/>
                        </a:spcBef>
                        <a:spcAft>
                          <a:spcPts val="0"/>
                        </a:spcAft>
                      </a:pPr>
                      <a:r>
                        <a:rPr lang="en-US" sz="1800" dirty="0" smtClean="0">
                          <a:latin typeface="+mn-lt"/>
                          <a:ea typeface="Times New Roman"/>
                          <a:cs typeface="Times New Roman"/>
                        </a:rPr>
                        <a:t>Number of living children</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Number</a:t>
                      </a:r>
                      <a:endParaRPr lang="en-US" sz="1800" dirty="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-0.43</a:t>
                      </a:r>
                      <a:endParaRPr lang="en-US" sz="1800" dirty="0" smtClean="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0.032</a:t>
                      </a:r>
                      <a:endParaRPr lang="en-US" sz="1800" dirty="0" smtClean="0">
                        <a:latin typeface="+mn-lt"/>
                        <a:ea typeface="Calibri"/>
                        <a:cs typeface="Times New Roman"/>
                      </a:endParaRPr>
                    </a:p>
                  </a:txBody>
                  <a:tcPr marL="47625" marR="47625" marT="0" marB="0"/>
                </a:tc>
              </a:tr>
            </a:tbl>
          </a:graphicData>
        </a:graphic>
      </p:graphicFrame>
    </p:spTree>
    <p:extLst>
      <p:ext uri="{BB962C8B-B14F-4D97-AF65-F5344CB8AC3E}">
        <p14:creationId xmlns:p14="http://schemas.microsoft.com/office/powerpoint/2010/main" val="15263512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Selected impact of nutritional status on outcomes across the </a:t>
            </a:r>
            <a:r>
              <a:rPr lang="en-US" sz="2400" b="1" dirty="0" err="1" smtClean="0">
                <a:solidFill>
                  <a:srgbClr val="FF0000"/>
                </a:solidFill>
                <a:latin typeface="+mn-lt"/>
              </a:rPr>
              <a:t>lifecourse</a:t>
            </a:r>
            <a:r>
              <a:rPr lang="en-US" sz="2400" b="1" dirty="0" smtClean="0">
                <a:solidFill>
                  <a:srgbClr val="FF0000"/>
                </a:solidFill>
                <a:latin typeface="+mn-lt"/>
              </a:rPr>
              <a:t/>
            </a:r>
            <a:br>
              <a:rPr lang="en-US" sz="2400" b="1" dirty="0" smtClean="0">
                <a:solidFill>
                  <a:srgbClr val="FF0000"/>
                </a:solidFill>
                <a:latin typeface="+mn-lt"/>
              </a:rPr>
            </a:br>
            <a:r>
              <a:rPr lang="en-US" sz="2400" b="1" dirty="0" smtClean="0">
                <a:solidFill>
                  <a:srgbClr val="FF0000"/>
                </a:solidFill>
                <a:latin typeface="+mn-lt"/>
              </a:rPr>
              <a:t>(+1 SD increase in HAZ at age 24m): Labor market</a:t>
            </a:r>
            <a:r>
              <a:rPr lang="en-US" sz="2400" b="1" dirty="0">
                <a:effectLst>
                  <a:outerShdw blurRad="38100" dist="38100" dir="2700000" algn="tl">
                    <a:srgbClr val="000000">
                      <a:alpha val="43137"/>
                    </a:srgbClr>
                  </a:outerShdw>
                </a:effectLst>
                <a:latin typeface="+mn-lt"/>
              </a:rPr>
              <a:t/>
            </a:r>
            <a:br>
              <a:rPr lang="en-US" sz="2400" b="1" dirty="0">
                <a:effectLst>
                  <a:outerShdw blurRad="38100" dist="38100" dir="2700000" algn="tl">
                    <a:srgbClr val="000000">
                      <a:alpha val="43137"/>
                    </a:srgbClr>
                  </a:outerShdw>
                </a:effectLst>
                <a:latin typeface="+mn-lt"/>
              </a:rPr>
            </a:br>
            <a:endParaRPr lang="en-US" sz="1600" dirty="0">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19</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856263200"/>
              </p:ext>
            </p:extLst>
          </p:nvPr>
        </p:nvGraphicFramePr>
        <p:xfrm>
          <a:off x="1752599" y="2133600"/>
          <a:ext cx="8195094" cy="2677160"/>
        </p:xfrm>
        <a:graphic>
          <a:graphicData uri="http://schemas.openxmlformats.org/drawingml/2006/table">
            <a:tbl>
              <a:tblPr firstRow="1" bandRow="1">
                <a:tableStyleId>{21E4AEA4-8DFA-4A89-87EB-49C32662AFE0}</a:tableStyleId>
              </a:tblPr>
              <a:tblGrid>
                <a:gridCol w="3657600"/>
                <a:gridCol w="1794294"/>
                <a:gridCol w="1371600"/>
                <a:gridCol w="1371600"/>
              </a:tblGrid>
              <a:tr h="365760">
                <a:tc>
                  <a:txBody>
                    <a:bodyPr/>
                    <a:lstStyle/>
                    <a:p>
                      <a:pPr algn="l"/>
                      <a:r>
                        <a:rPr lang="en-US" sz="2000" dirty="0" smtClean="0"/>
                        <a:t>Outcome</a:t>
                      </a:r>
                      <a:endParaRPr lang="en-US" sz="2000" dirty="0"/>
                    </a:p>
                  </a:txBody>
                  <a:tcPr/>
                </a:tc>
                <a:tc>
                  <a:txBody>
                    <a:bodyPr/>
                    <a:lstStyle/>
                    <a:p>
                      <a:pPr algn="ctr"/>
                      <a:r>
                        <a:rPr lang="en-US" sz="2000" dirty="0" smtClean="0"/>
                        <a:t>Unit</a:t>
                      </a:r>
                      <a:endParaRPr lang="en-US" sz="2000" dirty="0"/>
                    </a:p>
                  </a:txBody>
                  <a:tcPr/>
                </a:tc>
                <a:tc>
                  <a:txBody>
                    <a:bodyPr/>
                    <a:lstStyle/>
                    <a:p>
                      <a:pPr algn="ctr"/>
                      <a:r>
                        <a:rPr lang="el-GR" sz="2000" dirty="0" smtClean="0"/>
                        <a:t>β</a:t>
                      </a:r>
                      <a:endParaRPr lang="en-US" sz="2000" dirty="0"/>
                    </a:p>
                  </a:txBody>
                  <a:tcPr/>
                </a:tc>
                <a:tc>
                  <a:txBody>
                    <a:bodyPr/>
                    <a:lstStyle/>
                    <a:p>
                      <a:pPr algn="ctr"/>
                      <a:r>
                        <a:rPr lang="en-US" sz="2000" dirty="0" smtClean="0"/>
                        <a:t>P</a:t>
                      </a:r>
                      <a:r>
                        <a:rPr lang="en-US" sz="2000" baseline="0" dirty="0" smtClean="0"/>
                        <a:t> value</a:t>
                      </a:r>
                      <a:endParaRPr lang="en-US" sz="2000" dirty="0"/>
                    </a:p>
                  </a:txBody>
                  <a:tcPr/>
                </a:tc>
              </a:tr>
              <a:tr h="365760">
                <a:tc>
                  <a:txBody>
                    <a:bodyPr/>
                    <a:lstStyle/>
                    <a:p>
                      <a:pPr algn="l"/>
                      <a:r>
                        <a:rPr lang="en-US" sz="1800" dirty="0" smtClean="0">
                          <a:latin typeface="+mn-lt"/>
                        </a:rPr>
                        <a:t>Men</a:t>
                      </a:r>
                      <a:endParaRPr lang="en-US" sz="1800" dirty="0">
                        <a:latin typeface="+mn-lt"/>
                      </a:endParaRPr>
                    </a:p>
                  </a:txBody>
                  <a:tcPr/>
                </a:tc>
                <a:tc>
                  <a:txBody>
                    <a:bodyPr/>
                    <a:lstStyle/>
                    <a:p>
                      <a:pPr algn="ctr"/>
                      <a:endParaRPr lang="en-US" sz="1800" dirty="0">
                        <a:latin typeface="+mn-lt"/>
                      </a:endParaRPr>
                    </a:p>
                  </a:txBody>
                  <a:tcPr/>
                </a:tc>
                <a:tc>
                  <a:txBody>
                    <a:bodyPr/>
                    <a:lstStyle/>
                    <a:p>
                      <a:pPr marL="0" marR="0" indent="0" algn="ctr">
                        <a:lnSpc>
                          <a:spcPct val="115000"/>
                        </a:lnSpc>
                        <a:spcBef>
                          <a:spcPts val="0"/>
                        </a:spcBef>
                        <a:spcAft>
                          <a:spcPts val="0"/>
                        </a:spcAft>
                      </a:pP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endParaRPr lang="en-US" sz="1800" dirty="0">
                        <a:latin typeface="+mn-lt"/>
                        <a:ea typeface="Calibri"/>
                        <a:cs typeface="Times New Roman"/>
                      </a:endParaRPr>
                    </a:p>
                  </a:txBody>
                  <a:tcPr/>
                </a:tc>
              </a:tr>
              <a:tr h="365760">
                <a:tc>
                  <a:txBody>
                    <a:bodyPr/>
                    <a:lstStyle/>
                    <a:p>
                      <a:pPr algn="l"/>
                      <a:r>
                        <a:rPr lang="en-US" sz="1800" dirty="0" smtClean="0">
                          <a:latin typeface="+mn-lt"/>
                        </a:rPr>
                        <a:t>Wages</a:t>
                      </a:r>
                      <a:endParaRPr lang="en-US" sz="1800" dirty="0">
                        <a:latin typeface="+mn-lt"/>
                      </a:endParaRPr>
                    </a:p>
                  </a:txBody>
                  <a:tcPr/>
                </a:tc>
                <a:tc>
                  <a:txBody>
                    <a:bodyPr/>
                    <a:lstStyle/>
                    <a:p>
                      <a:pPr algn="ctr"/>
                      <a:r>
                        <a:rPr lang="en-US" sz="1800" dirty="0" smtClean="0">
                          <a:latin typeface="+mn-lt"/>
                        </a:rPr>
                        <a:t>%</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14</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0.080</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Likelihood of operating own business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Percentage</a:t>
                      </a:r>
                      <a:r>
                        <a:rPr lang="en-US" sz="1800" baseline="0" dirty="0" smtClean="0">
                          <a:latin typeface="+mn-lt"/>
                          <a:ea typeface="Calibri"/>
                          <a:cs typeface="Times New Roman"/>
                        </a:rPr>
                        <a:t> points</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4</a:t>
                      </a:r>
                      <a:endParaRPr lang="en-US" sz="1800" dirty="0">
                        <a:latin typeface="+mn-lt"/>
                        <a:ea typeface="Calibri"/>
                        <a:cs typeface="Times New Roman"/>
                      </a:endParaRPr>
                    </a:p>
                  </a:txBody>
                  <a:tcPr marL="47625" marR="47625" marT="0" marB="0"/>
                </a:tc>
                <a:tc>
                  <a:txBody>
                    <a:bodyPr/>
                    <a:lstStyle/>
                    <a:p>
                      <a:pPr algn="ctr"/>
                      <a:r>
                        <a:rPr lang="en-US" sz="1800" dirty="0" smtClean="0">
                          <a:latin typeface="+mn-lt"/>
                        </a:rPr>
                        <a:t>0.279</a:t>
                      </a:r>
                      <a:endParaRPr lang="en-US" sz="1800" dirty="0">
                        <a:latin typeface="+mn-lt"/>
                      </a:endParaRPr>
                    </a:p>
                  </a:txBody>
                  <a:tcPr/>
                </a:tc>
              </a:tr>
              <a:tr h="365760">
                <a:tc>
                  <a:txBody>
                    <a:bodyPr/>
                    <a:lstStyle/>
                    <a:p>
                      <a:pPr algn="l"/>
                      <a:r>
                        <a:rPr lang="en-US" sz="1800" dirty="0" smtClean="0">
                          <a:latin typeface="+mn-lt"/>
                        </a:rPr>
                        <a:t>Women</a:t>
                      </a:r>
                      <a:endParaRPr lang="en-US" sz="1800" dirty="0">
                        <a:latin typeface="+mn-lt"/>
                      </a:endParaRPr>
                    </a:p>
                  </a:txBody>
                  <a:tcPr/>
                </a:tc>
                <a:tc>
                  <a:txBody>
                    <a:bodyPr/>
                    <a:lstStyle/>
                    <a:p>
                      <a:pPr marL="0" marR="0" indent="0" algn="ctr">
                        <a:lnSpc>
                          <a:spcPct val="115000"/>
                        </a:lnSpc>
                        <a:spcBef>
                          <a:spcPts val="0"/>
                        </a:spcBef>
                        <a:spcAft>
                          <a:spcPts val="0"/>
                        </a:spcAft>
                      </a:pPr>
                      <a:endParaRPr lang="en-US" sz="1800" dirty="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endParaRPr lang="en-US" sz="1800" dirty="0" smtClean="0">
                        <a:latin typeface="+mn-lt"/>
                        <a:ea typeface="Calibri"/>
                        <a:cs typeface="Times New Roman"/>
                      </a:endParaRPr>
                    </a:p>
                  </a:txBody>
                  <a:tcPr marL="47625" marR="47625" marT="0" marB="0"/>
                </a:tc>
              </a:tr>
              <a:tr h="365760">
                <a:tc>
                  <a:txBody>
                    <a:bodyPr/>
                    <a:lstStyle/>
                    <a:p>
                      <a:pPr algn="l"/>
                      <a:r>
                        <a:rPr lang="en-US" sz="1800" dirty="0" smtClean="0">
                          <a:latin typeface="+mn-lt"/>
                        </a:rPr>
                        <a:t>Wages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5</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0.745</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Likelihood of operating own business</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Percentage</a:t>
                      </a:r>
                      <a:r>
                        <a:rPr lang="en-US" sz="1800" baseline="0" dirty="0" smtClean="0">
                          <a:latin typeface="+mn-lt"/>
                          <a:ea typeface="Calibri"/>
                          <a:cs typeface="Times New Roman"/>
                        </a:rPr>
                        <a:t> points</a:t>
                      </a:r>
                      <a:endParaRPr lang="en-US" sz="1800" dirty="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800" dirty="0" smtClean="0">
                          <a:latin typeface="+mn-lt"/>
                          <a:ea typeface="Calibri"/>
                          <a:cs typeface="Times New Roman"/>
                        </a:rPr>
                        <a:t>11</a:t>
                      </a:r>
                      <a:endParaRPr lang="en-US" sz="1800" dirty="0" smtClean="0">
                        <a:latin typeface="+mn-lt"/>
                        <a:ea typeface="Calibri"/>
                        <a:cs typeface="Times New Roman"/>
                      </a:endParaRPr>
                    </a:p>
                  </a:txBody>
                  <a:tcPr marL="47625" marR="4762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mn-lt"/>
                          <a:ea typeface="Calibri"/>
                          <a:cs typeface="Times New Roman"/>
                        </a:rPr>
                        <a:t>0.010</a:t>
                      </a:r>
                      <a:endParaRPr lang="en-US" sz="1800" dirty="0" smtClean="0">
                        <a:latin typeface="+mn-lt"/>
                        <a:ea typeface="Calibri"/>
                        <a:cs typeface="Times New Roman"/>
                      </a:endParaRPr>
                    </a:p>
                  </a:txBody>
                  <a:tcPr/>
                </a:tc>
              </a:tr>
            </a:tbl>
          </a:graphicData>
        </a:graphic>
      </p:graphicFrame>
    </p:spTree>
    <p:extLst>
      <p:ext uri="{BB962C8B-B14F-4D97-AF65-F5344CB8AC3E}">
        <p14:creationId xmlns:p14="http://schemas.microsoft.com/office/powerpoint/2010/main" val="2416702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Overview</a:t>
            </a:r>
            <a:endParaRPr lang="en-US" sz="2400" b="1" dirty="0">
              <a:solidFill>
                <a:srgbClr val="FF0000"/>
              </a:solidFill>
              <a:latin typeface="+mn-lt"/>
            </a:endParaRPr>
          </a:p>
        </p:txBody>
      </p:sp>
      <p:sp>
        <p:nvSpPr>
          <p:cNvPr id="3" name="Content Placeholder 2"/>
          <p:cNvSpPr>
            <a:spLocks noGrp="1"/>
          </p:cNvSpPr>
          <p:nvPr>
            <p:ph idx="1"/>
          </p:nvPr>
        </p:nvSpPr>
        <p:spPr/>
        <p:txBody>
          <a:bodyPr/>
          <a:lstStyle/>
          <a:p>
            <a:r>
              <a:rPr lang="en-US" dirty="0" smtClean="0"/>
              <a:t>A story in three parts:</a:t>
            </a:r>
          </a:p>
          <a:p>
            <a:endParaRPr lang="en-US" dirty="0" smtClean="0"/>
          </a:p>
          <a:p>
            <a:pPr>
              <a:buFont typeface="Arial" panose="020B0604020202020204" pitchFamily="34" charset="0"/>
              <a:buChar char="•"/>
            </a:pPr>
            <a:r>
              <a:rPr lang="en-US" dirty="0"/>
              <a:t> </a:t>
            </a:r>
            <a:r>
              <a:rPr lang="en-US" dirty="0" smtClean="0"/>
              <a:t>Sorting out some preliminary ideas</a:t>
            </a:r>
          </a:p>
          <a:p>
            <a:pPr>
              <a:buFont typeface="Arial" panose="020B0604020202020204" pitchFamily="34" charset="0"/>
              <a:buChar char="•"/>
            </a:pPr>
            <a:r>
              <a:rPr lang="en-US" dirty="0"/>
              <a:t> </a:t>
            </a:r>
            <a:r>
              <a:rPr lang="en-US" dirty="0" smtClean="0"/>
              <a:t>The conventional view: From economic development to better nutrition</a:t>
            </a:r>
          </a:p>
          <a:p>
            <a:pPr>
              <a:buFont typeface="Arial" panose="020B0604020202020204" pitchFamily="34" charset="0"/>
              <a:buChar char="•"/>
            </a:pPr>
            <a:r>
              <a:rPr lang="en-US" dirty="0"/>
              <a:t> </a:t>
            </a:r>
            <a:r>
              <a:rPr lang="en-US" dirty="0" smtClean="0"/>
              <a:t>A different view: From better nutrition to economic development</a:t>
            </a:r>
            <a:endParaRPr lang="en-US" dirty="0"/>
          </a:p>
        </p:txBody>
      </p:sp>
    </p:spTree>
    <p:extLst>
      <p:ext uri="{BB962C8B-B14F-4D97-AF65-F5344CB8AC3E}">
        <p14:creationId xmlns:p14="http://schemas.microsoft.com/office/powerpoint/2010/main" val="1010583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Selected impact of nutritional status on outcomes across the </a:t>
            </a:r>
            <a:r>
              <a:rPr lang="en-US" sz="2400" b="1" dirty="0" err="1" smtClean="0">
                <a:solidFill>
                  <a:srgbClr val="FF0000"/>
                </a:solidFill>
                <a:latin typeface="+mn-lt"/>
              </a:rPr>
              <a:t>lifecourse</a:t>
            </a:r>
            <a:r>
              <a:rPr lang="en-US" sz="2400" b="1" dirty="0" smtClean="0">
                <a:solidFill>
                  <a:srgbClr val="FF0000"/>
                </a:solidFill>
                <a:latin typeface="+mn-lt"/>
              </a:rPr>
              <a:t/>
            </a:r>
            <a:br>
              <a:rPr lang="en-US" sz="2400" b="1" dirty="0" smtClean="0">
                <a:solidFill>
                  <a:srgbClr val="FF0000"/>
                </a:solidFill>
                <a:latin typeface="+mn-lt"/>
              </a:rPr>
            </a:br>
            <a:r>
              <a:rPr lang="en-US" sz="2400" b="1" dirty="0" smtClean="0">
                <a:solidFill>
                  <a:srgbClr val="FF0000"/>
                </a:solidFill>
                <a:latin typeface="+mn-lt"/>
              </a:rPr>
              <a:t>(+1 SD increase in HAZ at age 24m): Consumption and poverty</a:t>
            </a:r>
            <a:r>
              <a:rPr lang="en-US" sz="2400" b="1" dirty="0">
                <a:effectLst>
                  <a:outerShdw blurRad="38100" dist="38100" dir="2700000" algn="tl">
                    <a:srgbClr val="000000">
                      <a:alpha val="43137"/>
                    </a:srgbClr>
                  </a:outerShdw>
                </a:effectLst>
                <a:latin typeface="+mn-lt"/>
              </a:rPr>
              <a:t/>
            </a:r>
            <a:br>
              <a:rPr lang="en-US" sz="2400" b="1" dirty="0">
                <a:effectLst>
                  <a:outerShdw blurRad="38100" dist="38100" dir="2700000" algn="tl">
                    <a:srgbClr val="000000">
                      <a:alpha val="43137"/>
                    </a:srgbClr>
                  </a:outerShdw>
                </a:effectLst>
                <a:latin typeface="+mn-lt"/>
              </a:rPr>
            </a:br>
            <a:endParaRPr lang="en-US" sz="1600" dirty="0">
              <a:latin typeface="+mn-lt"/>
            </a:endParaRPr>
          </a:p>
        </p:txBody>
      </p:sp>
      <p:sp>
        <p:nvSpPr>
          <p:cNvPr id="3" name="Slide Number Placeholder 2"/>
          <p:cNvSpPr>
            <a:spLocks noGrp="1"/>
          </p:cNvSpPr>
          <p:nvPr>
            <p:ph type="sldNum" sz="quarter" idx="12"/>
          </p:nvPr>
        </p:nvSpPr>
        <p:spPr/>
        <p:txBody>
          <a:bodyPr>
            <a:normAutofit/>
          </a:bodyPr>
          <a:lstStyle/>
          <a:p>
            <a:fld id="{778C398A-3F7A-4658-8C17-17371DA7D73D}" type="slidenum">
              <a:rPr lang="en-US" smtClean="0"/>
              <a:pPr/>
              <a:t>20</a:t>
            </a:fld>
            <a:endParaRPr lang="en-US"/>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887959309"/>
              </p:ext>
            </p:extLst>
          </p:nvPr>
        </p:nvGraphicFramePr>
        <p:xfrm>
          <a:off x="1752599" y="2133600"/>
          <a:ext cx="7280694" cy="1402080"/>
        </p:xfrm>
        <a:graphic>
          <a:graphicData uri="http://schemas.openxmlformats.org/drawingml/2006/table">
            <a:tbl>
              <a:tblPr firstRow="1" bandRow="1">
                <a:tableStyleId>{21E4AEA4-8DFA-4A89-87EB-49C32662AFE0}</a:tableStyleId>
              </a:tblPr>
              <a:tblGrid>
                <a:gridCol w="2743200"/>
                <a:gridCol w="1794294"/>
                <a:gridCol w="1371600"/>
                <a:gridCol w="1371600"/>
              </a:tblGrid>
              <a:tr h="365760">
                <a:tc>
                  <a:txBody>
                    <a:bodyPr/>
                    <a:lstStyle/>
                    <a:p>
                      <a:pPr algn="l"/>
                      <a:r>
                        <a:rPr lang="en-US" sz="2000" dirty="0" smtClean="0"/>
                        <a:t>Outcome</a:t>
                      </a:r>
                      <a:endParaRPr lang="en-US" sz="2000" dirty="0"/>
                    </a:p>
                  </a:txBody>
                  <a:tcPr/>
                </a:tc>
                <a:tc>
                  <a:txBody>
                    <a:bodyPr/>
                    <a:lstStyle/>
                    <a:p>
                      <a:pPr algn="ctr"/>
                      <a:r>
                        <a:rPr lang="en-US" sz="2000" dirty="0" smtClean="0"/>
                        <a:t>Unit</a:t>
                      </a:r>
                      <a:endParaRPr lang="en-US" sz="2000" dirty="0"/>
                    </a:p>
                  </a:txBody>
                  <a:tcPr/>
                </a:tc>
                <a:tc>
                  <a:txBody>
                    <a:bodyPr/>
                    <a:lstStyle/>
                    <a:p>
                      <a:pPr algn="ctr"/>
                      <a:r>
                        <a:rPr lang="el-GR" sz="2000" dirty="0" smtClean="0"/>
                        <a:t>β</a:t>
                      </a:r>
                      <a:endParaRPr lang="en-US" sz="2000" dirty="0"/>
                    </a:p>
                  </a:txBody>
                  <a:tcPr/>
                </a:tc>
                <a:tc>
                  <a:txBody>
                    <a:bodyPr/>
                    <a:lstStyle/>
                    <a:p>
                      <a:pPr algn="ctr"/>
                      <a:r>
                        <a:rPr lang="en-US" sz="2000" dirty="0" smtClean="0"/>
                        <a:t>P</a:t>
                      </a:r>
                      <a:r>
                        <a:rPr lang="en-US" sz="2000" baseline="0" dirty="0" smtClean="0"/>
                        <a:t> value</a:t>
                      </a:r>
                      <a:endParaRPr lang="en-US" sz="2000" dirty="0"/>
                    </a:p>
                  </a:txBody>
                  <a:tcPr/>
                </a:tc>
              </a:tr>
              <a:tr h="365760">
                <a:tc>
                  <a:txBody>
                    <a:bodyPr/>
                    <a:lstStyle/>
                    <a:p>
                      <a:pPr algn="l"/>
                      <a:r>
                        <a:rPr lang="en-US" sz="1800" dirty="0" smtClean="0">
                          <a:latin typeface="+mn-lt"/>
                        </a:rPr>
                        <a:t>Per capita household expenditure</a:t>
                      </a:r>
                      <a:endParaRPr lang="en-US" sz="1800" dirty="0">
                        <a:latin typeface="+mn-lt"/>
                      </a:endParaRPr>
                    </a:p>
                  </a:txBody>
                  <a:tcPr/>
                </a:tc>
                <a:tc>
                  <a:txBody>
                    <a:bodyPr/>
                    <a:lstStyle/>
                    <a:p>
                      <a:pPr algn="ctr"/>
                      <a:r>
                        <a:rPr lang="en-US" sz="1800" dirty="0" smtClean="0">
                          <a:latin typeface="+mn-lt"/>
                        </a:rPr>
                        <a:t>%</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21</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0.001</a:t>
                      </a:r>
                      <a:endParaRPr lang="en-US" sz="1800" dirty="0">
                        <a:latin typeface="+mn-lt"/>
                        <a:ea typeface="Calibri"/>
                        <a:cs typeface="Times New Roman"/>
                      </a:endParaRPr>
                    </a:p>
                  </a:txBody>
                  <a:tcPr/>
                </a:tc>
              </a:tr>
              <a:tr h="365760">
                <a:tc>
                  <a:txBody>
                    <a:bodyPr/>
                    <a:lstStyle/>
                    <a:p>
                      <a:pPr algn="l"/>
                      <a:r>
                        <a:rPr lang="en-US" sz="1800" dirty="0" smtClean="0">
                          <a:latin typeface="+mn-lt"/>
                          <a:ea typeface="Times New Roman"/>
                          <a:cs typeface="Times New Roman"/>
                        </a:rPr>
                        <a:t>Poverty</a:t>
                      </a:r>
                      <a:endParaRPr lang="en-US" sz="1800" dirty="0">
                        <a:latin typeface="+mn-lt"/>
                      </a:endParaRPr>
                    </a:p>
                  </a:txBody>
                  <a:tcPr/>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Percentage</a:t>
                      </a:r>
                      <a:r>
                        <a:rPr lang="en-US" sz="1800" baseline="0" dirty="0" smtClean="0">
                          <a:latin typeface="+mn-lt"/>
                          <a:ea typeface="Calibri"/>
                          <a:cs typeface="Times New Roman"/>
                        </a:rPr>
                        <a:t> points</a:t>
                      </a:r>
                      <a:endParaRPr lang="en-US" sz="1800" dirty="0">
                        <a:latin typeface="+mn-lt"/>
                        <a:ea typeface="Calibri"/>
                        <a:cs typeface="Times New Roman"/>
                      </a:endParaRPr>
                    </a:p>
                  </a:txBody>
                  <a:tcPr marL="47625" marR="47625" marT="0" marB="0"/>
                </a:tc>
                <a:tc>
                  <a:txBody>
                    <a:bodyPr/>
                    <a:lstStyle/>
                    <a:p>
                      <a:pPr marL="0" marR="0" indent="0" algn="ctr">
                        <a:lnSpc>
                          <a:spcPct val="115000"/>
                        </a:lnSpc>
                        <a:spcBef>
                          <a:spcPts val="0"/>
                        </a:spcBef>
                        <a:spcAft>
                          <a:spcPts val="0"/>
                        </a:spcAft>
                      </a:pPr>
                      <a:r>
                        <a:rPr lang="en-US" sz="1800" dirty="0" smtClean="0">
                          <a:latin typeface="+mn-lt"/>
                          <a:ea typeface="Calibri"/>
                          <a:cs typeface="Times New Roman"/>
                        </a:rPr>
                        <a:t>-10</a:t>
                      </a:r>
                      <a:endParaRPr lang="en-US" sz="1800" dirty="0">
                        <a:latin typeface="+mn-lt"/>
                        <a:ea typeface="Calibri"/>
                        <a:cs typeface="Times New Roman"/>
                      </a:endParaRPr>
                    </a:p>
                  </a:txBody>
                  <a:tcPr marL="47625" marR="47625" marT="0" marB="0"/>
                </a:tc>
                <a:tc>
                  <a:txBody>
                    <a:bodyPr/>
                    <a:lstStyle/>
                    <a:p>
                      <a:pPr algn="ctr"/>
                      <a:r>
                        <a:rPr lang="en-US" sz="1800" dirty="0" smtClean="0">
                          <a:latin typeface="+mn-lt"/>
                        </a:rPr>
                        <a:t>0.014</a:t>
                      </a:r>
                      <a:endParaRPr lang="en-US" sz="1800" dirty="0">
                        <a:latin typeface="+mn-lt"/>
                      </a:endParaRPr>
                    </a:p>
                  </a:txBody>
                  <a:tcPr/>
                </a:tc>
              </a:tr>
            </a:tbl>
          </a:graphicData>
        </a:graphic>
      </p:graphicFrame>
    </p:spTree>
    <p:extLst>
      <p:ext uri="{BB962C8B-B14F-4D97-AF65-F5344CB8AC3E}">
        <p14:creationId xmlns:p14="http://schemas.microsoft.com/office/powerpoint/2010/main" val="38508017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DISCUSSION</a:t>
            </a:r>
            <a:endParaRPr lang="en-US" sz="2800" b="1" dirty="0">
              <a:solidFill>
                <a:srgbClr val="FF0000"/>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77810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smtClean="0">
                <a:solidFill>
                  <a:srgbClr val="FF0000"/>
                </a:solidFill>
                <a:latin typeface="+mn-lt"/>
              </a:rPr>
              <a:t>Discussion</a:t>
            </a:r>
            <a:endParaRPr lang="en-US" dirty="0">
              <a:latin typeface="+mn-lt"/>
            </a:endParaRPr>
          </a:p>
        </p:txBody>
      </p:sp>
      <p:sp>
        <p:nvSpPr>
          <p:cNvPr id="3" name="Content Placeholder 2"/>
          <p:cNvSpPr>
            <a:spLocks noGrp="1"/>
          </p:cNvSpPr>
          <p:nvPr>
            <p:ph idx="1"/>
          </p:nvPr>
        </p:nvSpPr>
        <p:spPr/>
        <p:txBody>
          <a:bodyPr>
            <a:normAutofit/>
          </a:bodyPr>
          <a:lstStyle/>
          <a:p>
            <a:pPr marL="0" indent="0">
              <a:buNone/>
            </a:pPr>
            <a:r>
              <a:rPr lang="en-US" dirty="0" smtClean="0"/>
              <a:t>Specific </a:t>
            </a:r>
          </a:p>
          <a:p>
            <a:pPr>
              <a:buFont typeface="Arial" panose="020B0604020202020204" pitchFamily="34" charset="0"/>
              <a:buChar char="•"/>
            </a:pPr>
            <a:r>
              <a:rPr lang="en-US" dirty="0" smtClean="0"/>
              <a:t>Study team back in Guatemala for follow up survey:</a:t>
            </a:r>
          </a:p>
          <a:p>
            <a:pPr lvl="1">
              <a:buFont typeface="Arial" panose="020B0604020202020204" pitchFamily="34" charset="0"/>
              <a:buChar char="•"/>
            </a:pPr>
            <a:r>
              <a:rPr lang="en-US" dirty="0" smtClean="0"/>
              <a:t>Update findings on wages, human capital to see if these effects persist or fade out</a:t>
            </a:r>
          </a:p>
          <a:p>
            <a:pPr lvl="1">
              <a:buFont typeface="Arial" panose="020B0604020202020204" pitchFamily="34" charset="0"/>
              <a:buChar char="•"/>
            </a:pPr>
            <a:r>
              <a:rPr lang="en-US" dirty="0" smtClean="0"/>
              <a:t>Additional focus on health and agency</a:t>
            </a:r>
          </a:p>
          <a:p>
            <a:pPr lvl="1">
              <a:buFont typeface="Arial" panose="020B0604020202020204" pitchFamily="34" charset="0"/>
              <a:buChar char="•"/>
            </a:pPr>
            <a:endParaRPr lang="en-US" dirty="0"/>
          </a:p>
          <a:p>
            <a:pPr marL="0" indent="0">
              <a:buNone/>
            </a:pPr>
            <a:r>
              <a:rPr lang="en-US" dirty="0" smtClean="0"/>
              <a:t>General</a:t>
            </a:r>
          </a:p>
          <a:p>
            <a:pPr>
              <a:buFont typeface="Arial" panose="020B0604020202020204" pitchFamily="34" charset="0"/>
              <a:buChar char="•"/>
            </a:pPr>
            <a:r>
              <a:rPr lang="en-US" dirty="0"/>
              <a:t> </a:t>
            </a:r>
            <a:r>
              <a:rPr lang="en-US" dirty="0" smtClean="0"/>
              <a:t>Conventional wisdom has been to see nutrition (broadly defined) as a consequence or outcome of (general) development processes</a:t>
            </a:r>
          </a:p>
          <a:p>
            <a:pPr>
              <a:buFont typeface="Arial" panose="020B0604020202020204" pitchFamily="34" charset="0"/>
              <a:buChar char="•"/>
            </a:pPr>
            <a:r>
              <a:rPr lang="en-US" dirty="0"/>
              <a:t> </a:t>
            </a:r>
            <a:r>
              <a:rPr lang="en-US" dirty="0" smtClean="0"/>
              <a:t>These findings suggest that, at the very least, much more weight should be given to seeing this relationship from the other direction; from better nutrition to (economic) development</a:t>
            </a:r>
            <a:endParaRPr lang="en-US" dirty="0" smtClean="0"/>
          </a:p>
        </p:txBody>
      </p:sp>
    </p:spTree>
    <p:extLst>
      <p:ext uri="{BB962C8B-B14F-4D97-AF65-F5344CB8AC3E}">
        <p14:creationId xmlns:p14="http://schemas.microsoft.com/office/powerpoint/2010/main" val="346496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Some preliminaries</a:t>
            </a:r>
            <a:endParaRPr lang="en-US" sz="2400" b="1" dirty="0">
              <a:solidFill>
                <a:srgbClr val="FF0000"/>
              </a:solidFill>
              <a:latin typeface="+mn-lt"/>
            </a:endParaRPr>
          </a:p>
        </p:txBody>
      </p:sp>
      <p:sp>
        <p:nvSpPr>
          <p:cNvPr id="3" name="Content Placeholder 2"/>
          <p:cNvSpPr>
            <a:spLocks noGrp="1"/>
          </p:cNvSpPr>
          <p:nvPr>
            <p:ph idx="1"/>
          </p:nvPr>
        </p:nvSpPr>
        <p:spPr/>
        <p:txBody>
          <a:bodyPr>
            <a:normAutofit/>
          </a:bodyPr>
          <a:lstStyle/>
          <a:p>
            <a:r>
              <a:rPr lang="en-US" dirty="0" smtClean="0"/>
              <a:t>Elements of development:</a:t>
            </a:r>
          </a:p>
          <a:p>
            <a:pPr lvl="1"/>
            <a:r>
              <a:rPr lang="en-US" dirty="0" smtClean="0"/>
              <a:t>Higher levels of income / consumption</a:t>
            </a:r>
          </a:p>
          <a:p>
            <a:pPr lvl="1"/>
            <a:r>
              <a:rPr lang="en-US" dirty="0" smtClean="0"/>
              <a:t>Better health</a:t>
            </a:r>
          </a:p>
          <a:p>
            <a:pPr lvl="1"/>
            <a:r>
              <a:rPr lang="en-US" dirty="0" smtClean="0"/>
              <a:t>More schooling</a:t>
            </a:r>
          </a:p>
          <a:p>
            <a:pPr lvl="1"/>
            <a:r>
              <a:rPr lang="en-US" dirty="0" smtClean="0"/>
              <a:t>Improved access to public services</a:t>
            </a:r>
          </a:p>
          <a:p>
            <a:pPr lvl="1"/>
            <a:r>
              <a:rPr lang="en-US" dirty="0" smtClean="0"/>
              <a:t>A clean and safe environment</a:t>
            </a:r>
          </a:p>
          <a:p>
            <a:pPr lvl="1"/>
            <a:r>
              <a:rPr lang="en-US" dirty="0" smtClean="0"/>
              <a:t>Greater sense of agency and choice</a:t>
            </a:r>
          </a:p>
          <a:p>
            <a:pPr lvl="1"/>
            <a:endParaRPr lang="en-US" dirty="0"/>
          </a:p>
          <a:p>
            <a:r>
              <a:rPr lang="en-US" dirty="0" smtClean="0"/>
              <a:t>Elements of nutrition:</a:t>
            </a:r>
          </a:p>
          <a:p>
            <a:pPr lvl="1"/>
            <a:r>
              <a:rPr lang="en-US" dirty="0" smtClean="0"/>
              <a:t>Food and diet (quantity and quality)</a:t>
            </a:r>
          </a:p>
          <a:p>
            <a:pPr lvl="1"/>
            <a:r>
              <a:rPr lang="en-US" dirty="0" smtClean="0"/>
              <a:t>Measures of nutritional status such as body measurement (heights and weights), biomarkers of micronutrient status (Vitamin A, iron </a:t>
            </a:r>
            <a:r>
              <a:rPr lang="en-US" dirty="0" err="1" smtClean="0"/>
              <a:t>etc</a:t>
            </a:r>
            <a:r>
              <a:rPr lang="en-US" dirty="0" smtClean="0"/>
              <a:t>)</a:t>
            </a:r>
            <a:endParaRPr lang="en-US" dirty="0" smtClean="0"/>
          </a:p>
          <a:p>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91137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solidFill>
                  <a:srgbClr val="FF0000"/>
                </a:solidFill>
              </a:rPr>
              <a:t>From development to better nutrition</a:t>
            </a:r>
            <a:endParaRPr lang="en-US" sz="2800" b="1" dirty="0">
              <a:solidFill>
                <a:srgbClr val="FF0000"/>
              </a:solidFill>
            </a:endParaRP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10285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Conventional thinking: From development to better nutrition</a:t>
            </a:r>
            <a:endParaRPr lang="en-US" sz="2400" b="1" dirty="0">
              <a:solidFill>
                <a:srgbClr val="FF0000"/>
              </a:solidFill>
              <a:latin typeface="+mn-lt"/>
            </a:endParaRPr>
          </a:p>
        </p:txBody>
      </p:sp>
      <p:sp>
        <p:nvSpPr>
          <p:cNvPr id="3" name="Content Placeholder 2"/>
          <p:cNvSpPr>
            <a:spLocks noGrp="1"/>
          </p:cNvSpPr>
          <p:nvPr>
            <p:ph idx="1"/>
          </p:nvPr>
        </p:nvSpPr>
        <p:spPr/>
        <p:txBody>
          <a:bodyPr/>
          <a:lstStyle/>
          <a:p>
            <a:pPr marL="0" indent="0">
              <a:buNone/>
            </a:pPr>
            <a:r>
              <a:rPr lang="en-US" dirty="0" smtClean="0"/>
              <a:t>Examples</a:t>
            </a:r>
          </a:p>
          <a:p>
            <a:pPr>
              <a:buFont typeface="Arial" panose="020B0604020202020204" pitchFamily="34" charset="0"/>
              <a:buChar char="•"/>
            </a:pPr>
            <a:r>
              <a:rPr lang="en-US" dirty="0"/>
              <a:t> </a:t>
            </a:r>
            <a:r>
              <a:rPr lang="en-US" dirty="0" smtClean="0"/>
              <a:t>Food consumption (quantity and quality) is a function of </a:t>
            </a:r>
            <a:r>
              <a:rPr lang="en-US" dirty="0" smtClean="0">
                <a:solidFill>
                  <a:srgbClr val="FF0000"/>
                </a:solidFill>
              </a:rPr>
              <a:t>incomes </a:t>
            </a:r>
            <a:r>
              <a:rPr lang="en-US" dirty="0" smtClean="0"/>
              <a:t>(possibly differentiated by sex), prices and market access all mediated by preferences</a:t>
            </a:r>
          </a:p>
          <a:p>
            <a:pPr>
              <a:buFont typeface="Arial" panose="020B0604020202020204" pitchFamily="34" charset="0"/>
              <a:buChar char="•"/>
            </a:pPr>
            <a:endParaRPr lang="en-US" dirty="0"/>
          </a:p>
          <a:p>
            <a:pPr>
              <a:buFont typeface="Arial" panose="020B0604020202020204" pitchFamily="34" charset="0"/>
              <a:buChar char="•"/>
            </a:pPr>
            <a:r>
              <a:rPr lang="en-US" dirty="0" smtClean="0"/>
              <a:t> Nutritional status of children reflects food intake (quantity and quality) and </a:t>
            </a:r>
            <a:r>
              <a:rPr lang="en-US" dirty="0" smtClean="0">
                <a:solidFill>
                  <a:srgbClr val="FF0000"/>
                </a:solidFill>
              </a:rPr>
              <a:t>health status</a:t>
            </a:r>
            <a:r>
              <a:rPr lang="en-US" dirty="0" smtClean="0"/>
              <a:t>. In turn, these reflect resources (</a:t>
            </a:r>
            <a:r>
              <a:rPr lang="en-US" dirty="0" smtClean="0">
                <a:solidFill>
                  <a:srgbClr val="FF0000"/>
                </a:solidFill>
              </a:rPr>
              <a:t>income</a:t>
            </a:r>
            <a:r>
              <a:rPr lang="en-US" dirty="0" smtClean="0"/>
              <a:t>, possibly differentiated by sex), child care practices (influenced by care giver levels of </a:t>
            </a:r>
            <a:r>
              <a:rPr lang="en-US" dirty="0" smtClean="0">
                <a:solidFill>
                  <a:srgbClr val="FF0000"/>
                </a:solidFill>
              </a:rPr>
              <a:t>schooling</a:t>
            </a:r>
            <a:r>
              <a:rPr lang="en-US" dirty="0" smtClean="0"/>
              <a:t>) and access to and use of </a:t>
            </a:r>
            <a:r>
              <a:rPr lang="en-US" dirty="0" smtClean="0">
                <a:solidFill>
                  <a:srgbClr val="FF0000"/>
                </a:solidFill>
              </a:rPr>
              <a:t>health services </a:t>
            </a:r>
            <a:r>
              <a:rPr lang="en-US" dirty="0" smtClean="0"/>
              <a:t>and a </a:t>
            </a:r>
            <a:r>
              <a:rPr lang="en-US" dirty="0" smtClean="0">
                <a:solidFill>
                  <a:srgbClr val="FF0000"/>
                </a:solidFill>
              </a:rPr>
              <a:t>safe and hygienic environment</a:t>
            </a:r>
            <a:endParaRPr lang="en-US" dirty="0">
              <a:solidFill>
                <a:srgbClr val="FF0000"/>
              </a:solidFill>
            </a:endParaRPr>
          </a:p>
        </p:txBody>
      </p:sp>
    </p:spTree>
    <p:extLst>
      <p:ext uri="{BB962C8B-B14F-4D97-AF65-F5344CB8AC3E}">
        <p14:creationId xmlns:p14="http://schemas.microsoft.com/office/powerpoint/2010/main" val="604593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solidFill>
                  <a:srgbClr val="FF0000"/>
                </a:solidFill>
              </a:rPr>
              <a:t>From better nutrition </a:t>
            </a:r>
            <a:r>
              <a:rPr lang="en-US" sz="2800" b="1" dirty="0" smtClean="0">
                <a:solidFill>
                  <a:srgbClr val="FF0000"/>
                </a:solidFill>
              </a:rPr>
              <a:t>to development</a:t>
            </a:r>
            <a:endParaRPr lang="en-US" sz="2800" b="1" dirty="0">
              <a:solidFill>
                <a:srgbClr val="FF0000"/>
              </a:solidFill>
            </a:endParaRP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00595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(Early life) Nutrition to development (1): Core ideas</a:t>
            </a:r>
            <a:endParaRPr lang="en-US" sz="2400" b="1" dirty="0">
              <a:solidFill>
                <a:srgbClr val="FF0000"/>
              </a:solidFill>
              <a:latin typeface="+mn-lt"/>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Around the world, approximately 165 million children exhibit growth failure </a:t>
            </a:r>
            <a:r>
              <a:rPr lang="en-US" i="1" dirty="0" smtClean="0"/>
              <a:t>in utero </a:t>
            </a:r>
            <a:r>
              <a:rPr lang="en-US" dirty="0" smtClean="0"/>
              <a:t>and in the first two years of life</a:t>
            </a:r>
          </a:p>
          <a:p>
            <a:pPr marL="274320" lvl="2" indent="-91440">
              <a:spcBef>
                <a:spcPts val="1200"/>
              </a:spcBef>
              <a:spcAft>
                <a:spcPts val="200"/>
              </a:spcAft>
              <a:buSzPct val="100000"/>
              <a:buFont typeface="Arial" panose="020B0604020202020204" pitchFamily="34" charset="0"/>
              <a:buChar char="•"/>
            </a:pPr>
            <a:r>
              <a:rPr lang="en-US" sz="1600" dirty="0"/>
              <a:t>Their height given their age is more than two standard deviations below that of international reference </a:t>
            </a:r>
            <a:r>
              <a:rPr lang="en-US" sz="1600" dirty="0" smtClean="0"/>
              <a:t>standards</a:t>
            </a:r>
          </a:p>
          <a:p>
            <a:pPr marL="91440" lvl="1" indent="-91440">
              <a:spcBef>
                <a:spcPts val="1200"/>
              </a:spcBef>
              <a:spcAft>
                <a:spcPts val="200"/>
              </a:spcAft>
              <a:buSzPct val="100000"/>
              <a:buFont typeface="Arial" panose="020B0604020202020204" pitchFamily="34" charset="0"/>
              <a:buChar char="•"/>
            </a:pPr>
            <a:r>
              <a:rPr lang="en-US" sz="2200" dirty="0" smtClean="0"/>
              <a:t> </a:t>
            </a:r>
            <a:r>
              <a:rPr lang="en-US" sz="2000" dirty="0" smtClean="0"/>
              <a:t>Work in nutrition </a:t>
            </a:r>
            <a:r>
              <a:rPr lang="en-US" sz="2000" dirty="0" smtClean="0"/>
              <a:t>and economics has examined whether this loss of height is ever fully recovered</a:t>
            </a:r>
          </a:p>
          <a:p>
            <a:pPr marL="274320" lvl="2" indent="-91440">
              <a:spcBef>
                <a:spcPts val="1200"/>
              </a:spcBef>
              <a:spcAft>
                <a:spcPts val="200"/>
              </a:spcAft>
              <a:buSzPct val="100000"/>
              <a:buFont typeface="Arial" panose="020B0604020202020204" pitchFamily="34" charset="0"/>
              <a:buChar char="•"/>
            </a:pPr>
            <a:r>
              <a:rPr lang="en-US" dirty="0" smtClean="0"/>
              <a:t>(The answer seems to be that some of it might be, but certainly not all of it and the magnitude of the catch up is disputed)</a:t>
            </a:r>
          </a:p>
          <a:p>
            <a:pPr marL="91440" lvl="1" indent="-91440">
              <a:spcBef>
                <a:spcPts val="1200"/>
              </a:spcBef>
              <a:spcAft>
                <a:spcPts val="200"/>
              </a:spcAft>
              <a:buSzPct val="100000"/>
              <a:buFont typeface="Arial" panose="020B0604020202020204" pitchFamily="34" charset="0"/>
              <a:buChar char="•"/>
            </a:pPr>
            <a:r>
              <a:rPr lang="en-US" dirty="0" smtClean="0"/>
              <a:t> </a:t>
            </a:r>
            <a:r>
              <a:rPr lang="en-US" sz="2000" dirty="0" smtClean="0"/>
              <a:t>A </a:t>
            </a:r>
            <a:r>
              <a:rPr lang="en-US" sz="2000" dirty="0" smtClean="0"/>
              <a:t>body of literature in economics looks at the relationship between attained height in adulthood and economic productivity</a:t>
            </a:r>
          </a:p>
          <a:p>
            <a:pPr marL="91440" lvl="1" indent="-91440">
              <a:spcBef>
                <a:spcPts val="1200"/>
              </a:spcBef>
              <a:spcAft>
                <a:spcPts val="200"/>
              </a:spcAft>
              <a:buSzPct val="100000"/>
              <a:buFont typeface="Arial" panose="020B0604020202020204" pitchFamily="34" charset="0"/>
              <a:buChar char="•"/>
            </a:pPr>
            <a:endParaRPr lang="en-US" sz="2000" dirty="0" smtClean="0"/>
          </a:p>
          <a:p>
            <a:pPr marL="91440" lvl="1" indent="-91440">
              <a:spcBef>
                <a:spcPts val="1200"/>
              </a:spcBef>
              <a:spcAft>
                <a:spcPts val="200"/>
              </a:spcAft>
              <a:buSzPct val="100000"/>
              <a:buFont typeface="Arial" panose="020B0604020202020204" pitchFamily="34" charset="0"/>
              <a:buChar char="•"/>
            </a:pPr>
            <a:r>
              <a:rPr lang="en-US" sz="2000" dirty="0" smtClean="0"/>
              <a:t> But </a:t>
            </a:r>
            <a:r>
              <a:rPr lang="en-US" sz="2000" dirty="0" smtClean="0"/>
              <a:t>this focus is arguably missing the more important impacts</a:t>
            </a:r>
            <a:endParaRPr lang="en-US" sz="2000" dirty="0"/>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marL="0" indent="0">
              <a:buNone/>
            </a:pPr>
            <a:endParaRPr lang="en-US" dirty="0" smtClean="0"/>
          </a:p>
        </p:txBody>
      </p:sp>
    </p:spTree>
    <p:extLst>
      <p:ext uri="{BB962C8B-B14F-4D97-AF65-F5344CB8AC3E}">
        <p14:creationId xmlns:p14="http://schemas.microsoft.com/office/powerpoint/2010/main" val="1876356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Motor cortex </a:t>
            </a:r>
            <a:r>
              <a:rPr lang="en-US" sz="2400" b="1" dirty="0" err="1" smtClean="0">
                <a:solidFill>
                  <a:srgbClr val="FF0000"/>
                </a:solidFill>
                <a:latin typeface="+mn-lt"/>
              </a:rPr>
              <a:t>dentrites</a:t>
            </a:r>
            <a:r>
              <a:rPr lang="en-US" sz="2400" b="1" dirty="0" smtClean="0">
                <a:solidFill>
                  <a:srgbClr val="FF0000"/>
                </a:solidFill>
                <a:latin typeface="+mn-lt"/>
              </a:rPr>
              <a:t> in undernourished and well nourished children</a:t>
            </a:r>
            <a:endParaRPr lang="en-US" sz="2400" b="1" dirty="0">
              <a:solidFill>
                <a:srgbClr val="FF0000"/>
              </a:solidFill>
              <a:latin typeface="+mn-lt"/>
            </a:endParaRPr>
          </a:p>
        </p:txBody>
      </p:sp>
      <p:pic>
        <p:nvPicPr>
          <p:cNvPr id="4" name="Content Placeholder 3"/>
          <p:cNvPicPr>
            <a:picLocks noGrp="1" noChangeAspect="1"/>
          </p:cNvPicPr>
          <p:nvPr>
            <p:ph idx="1"/>
          </p:nvPr>
        </p:nvPicPr>
        <p:blipFill>
          <a:blip r:embed="rId2"/>
          <a:stretch>
            <a:fillRect/>
          </a:stretch>
        </p:blipFill>
        <p:spPr>
          <a:xfrm>
            <a:off x="2676617" y="1837875"/>
            <a:ext cx="6637643" cy="4234278"/>
          </a:xfrm>
          <a:prstGeom prst="rect">
            <a:avLst/>
          </a:prstGeom>
        </p:spPr>
      </p:pic>
      <p:sp>
        <p:nvSpPr>
          <p:cNvPr id="3" name="TextBox 2"/>
          <p:cNvSpPr txBox="1"/>
          <p:nvPr/>
        </p:nvSpPr>
        <p:spPr>
          <a:xfrm>
            <a:off x="10480090" y="5703902"/>
            <a:ext cx="1597981" cy="307777"/>
          </a:xfrm>
          <a:prstGeom prst="rect">
            <a:avLst/>
          </a:prstGeom>
          <a:noFill/>
        </p:spPr>
        <p:txBody>
          <a:bodyPr wrap="square" rtlCol="0">
            <a:spAutoFit/>
          </a:bodyPr>
          <a:lstStyle/>
          <a:p>
            <a:r>
              <a:rPr lang="en-US" sz="1400" dirty="0" smtClean="0"/>
              <a:t>Cordero et al, 1993</a:t>
            </a:r>
            <a:endParaRPr lang="en-US" dirty="0"/>
          </a:p>
        </p:txBody>
      </p:sp>
      <p:sp>
        <p:nvSpPr>
          <p:cNvPr id="5" name="TextBox 4"/>
          <p:cNvSpPr txBox="1"/>
          <p:nvPr/>
        </p:nvSpPr>
        <p:spPr>
          <a:xfrm>
            <a:off x="186431" y="2979367"/>
            <a:ext cx="2417393" cy="369332"/>
          </a:xfrm>
          <a:prstGeom prst="rect">
            <a:avLst/>
          </a:prstGeom>
          <a:noFill/>
        </p:spPr>
        <p:txBody>
          <a:bodyPr wrap="none" rtlCol="0">
            <a:spAutoFit/>
          </a:bodyPr>
          <a:lstStyle/>
          <a:p>
            <a:r>
              <a:rPr lang="en-US" dirty="0" smtClean="0"/>
              <a:t>Well nourished children</a:t>
            </a:r>
            <a:endParaRPr lang="en-US" dirty="0"/>
          </a:p>
        </p:txBody>
      </p:sp>
      <p:sp>
        <p:nvSpPr>
          <p:cNvPr id="6" name="TextBox 5"/>
          <p:cNvSpPr txBox="1"/>
          <p:nvPr/>
        </p:nvSpPr>
        <p:spPr>
          <a:xfrm>
            <a:off x="9314260" y="3400148"/>
            <a:ext cx="2533258" cy="369332"/>
          </a:xfrm>
          <a:prstGeom prst="rect">
            <a:avLst/>
          </a:prstGeom>
          <a:noFill/>
        </p:spPr>
        <p:txBody>
          <a:bodyPr wrap="none" rtlCol="0">
            <a:spAutoFit/>
          </a:bodyPr>
          <a:lstStyle/>
          <a:p>
            <a:r>
              <a:rPr lang="en-US" dirty="0" smtClean="0"/>
              <a:t>Undernourished children</a:t>
            </a:r>
            <a:endParaRPr lang="en-US" dirty="0"/>
          </a:p>
        </p:txBody>
      </p:sp>
    </p:spTree>
    <p:extLst>
      <p:ext uri="{BB962C8B-B14F-4D97-AF65-F5344CB8AC3E}">
        <p14:creationId xmlns:p14="http://schemas.microsoft.com/office/powerpoint/2010/main" val="370812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FF0000"/>
                </a:solidFill>
                <a:latin typeface="+mn-lt"/>
              </a:rPr>
              <a:t>Neurological consequences of undernutrition</a:t>
            </a:r>
            <a:endParaRPr lang="en-US" sz="2400" b="1" dirty="0">
              <a:solidFill>
                <a:srgbClr val="FF0000"/>
              </a:solidFill>
              <a:latin typeface="+mn-lt"/>
            </a:endParaRPr>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sz="1900" dirty="0"/>
              <a:t> In severely malnourished children, </a:t>
            </a:r>
            <a:r>
              <a:rPr lang="en-US" sz="1900" dirty="0" err="1"/>
              <a:t>dentrites</a:t>
            </a:r>
            <a:r>
              <a:rPr lang="en-US" sz="1900" dirty="0"/>
              <a:t> in the motor cortex and in the occipital lobe (responsible for the processing of visual information) are shorter, having fewer spines and greater numbers of abnormalities; consequently, chronic malnutrition leads to delays in the evolution of </a:t>
            </a:r>
            <a:r>
              <a:rPr lang="en-US" sz="1900" dirty="0" err="1"/>
              <a:t>locomotor</a:t>
            </a:r>
            <a:r>
              <a:rPr lang="en-US" sz="1900" dirty="0"/>
              <a:t> skills</a:t>
            </a:r>
          </a:p>
          <a:p>
            <a:pPr marL="274320" lvl="2" indent="-91440">
              <a:spcBef>
                <a:spcPts val="1200"/>
              </a:spcBef>
              <a:spcAft>
                <a:spcPts val="200"/>
              </a:spcAft>
              <a:buSzPct val="100000"/>
              <a:buFont typeface="Arial" panose="020B0604020202020204" pitchFamily="34" charset="0"/>
              <a:buChar char="•"/>
            </a:pPr>
            <a:r>
              <a:rPr lang="en-US" sz="1700" dirty="0" err="1"/>
              <a:t>Dentrites</a:t>
            </a:r>
            <a:r>
              <a:rPr lang="en-US" sz="1700" dirty="0"/>
              <a:t> are branch like structures, which receive signals sent along axons</a:t>
            </a:r>
            <a:endParaRPr lang="en-US" sz="1300" dirty="0"/>
          </a:p>
          <a:p>
            <a:pPr>
              <a:buFont typeface="Arial" panose="020B0604020202020204" pitchFamily="34" charset="0"/>
              <a:buChar char="•"/>
            </a:pPr>
            <a:endParaRPr lang="en-US" sz="1900" dirty="0" smtClean="0"/>
          </a:p>
          <a:p>
            <a:pPr>
              <a:buFont typeface="Arial" panose="020B0604020202020204" pitchFamily="34" charset="0"/>
              <a:buChar char="•"/>
            </a:pPr>
            <a:r>
              <a:rPr lang="en-US" sz="1900" dirty="0" smtClean="0"/>
              <a:t> Early </a:t>
            </a:r>
            <a:r>
              <a:rPr lang="en-US" sz="1900" dirty="0"/>
              <a:t>life malnutrition damages the hippocampus by reducing </a:t>
            </a:r>
            <a:r>
              <a:rPr lang="en-US" sz="1900" dirty="0" err="1"/>
              <a:t>dentrite</a:t>
            </a:r>
            <a:r>
              <a:rPr lang="en-US" sz="1900" dirty="0"/>
              <a:t> density. This adversely affects spatial navigation and memory formation </a:t>
            </a:r>
          </a:p>
          <a:p>
            <a:endParaRPr lang="en-US" sz="1900" dirty="0"/>
          </a:p>
          <a:p>
            <a:pPr>
              <a:buFont typeface="Arial" panose="020B0604020202020204" pitchFamily="34" charset="0"/>
              <a:buChar char="•"/>
            </a:pPr>
            <a:r>
              <a:rPr lang="en-US" sz="1900" dirty="0" smtClean="0"/>
              <a:t> Chronic undernutrition </a:t>
            </a:r>
            <a:r>
              <a:rPr lang="en-US" sz="1900" dirty="0"/>
              <a:t>results in reduced myelination of axon fibers thus reducing the speed at which signals are transmitted</a:t>
            </a:r>
          </a:p>
          <a:p>
            <a:endParaRPr lang="en-US" sz="1900" dirty="0"/>
          </a:p>
          <a:p>
            <a:pPr>
              <a:buFont typeface="Arial" panose="020B0604020202020204" pitchFamily="34" charset="0"/>
              <a:buChar char="•"/>
            </a:pPr>
            <a:r>
              <a:rPr lang="en-US" sz="1900" dirty="0" smtClean="0"/>
              <a:t> Early-life </a:t>
            </a:r>
            <a:r>
              <a:rPr lang="en-US" sz="1900" dirty="0"/>
              <a:t>undernutrition decreases the number of neurons in the locus </a:t>
            </a:r>
            <a:r>
              <a:rPr lang="en-US" sz="1900" dirty="0" err="1"/>
              <a:t>coeruleus</a:t>
            </a:r>
            <a:r>
              <a:rPr lang="en-US" sz="1900" dirty="0"/>
              <a:t> which plays a role in </a:t>
            </a:r>
            <a:r>
              <a:rPr lang="en-US" sz="1900" dirty="0" err="1"/>
              <a:t>signalling</a:t>
            </a:r>
            <a:r>
              <a:rPr lang="en-US" sz="1900" dirty="0"/>
              <a:t> the need to inhibit the production of cortisol. Thus early-life malnutrition diminishes the ability to exhibit down regulation and handle stressful situations.</a:t>
            </a:r>
          </a:p>
          <a:p>
            <a:endParaRPr lang="en-US" dirty="0"/>
          </a:p>
        </p:txBody>
      </p:sp>
    </p:spTree>
    <p:extLst>
      <p:ext uri="{BB962C8B-B14F-4D97-AF65-F5344CB8AC3E}">
        <p14:creationId xmlns:p14="http://schemas.microsoft.com/office/powerpoint/2010/main" val="1684616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893</TotalTime>
  <Words>1336</Words>
  <Application>Microsoft Office PowerPoint</Application>
  <PresentationFormat>Widescreen</PresentationFormat>
  <Paragraphs>220</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Retrospect</vt:lpstr>
      <vt:lpstr>  NUTRITION AND DEVELOPMENT    John Hoddinott, Cornell University September 16, 2015</vt:lpstr>
      <vt:lpstr>Overview</vt:lpstr>
      <vt:lpstr>Some preliminaries</vt:lpstr>
      <vt:lpstr>From development to better nutrition</vt:lpstr>
      <vt:lpstr>Conventional thinking: From development to better nutrition</vt:lpstr>
      <vt:lpstr>From better nutrition to development</vt:lpstr>
      <vt:lpstr>(Early life) Nutrition to development (1): Core ideas</vt:lpstr>
      <vt:lpstr>Motor cortex dentrites in undernourished and well nourished children</vt:lpstr>
      <vt:lpstr>Neurological consequences of undernutrition</vt:lpstr>
      <vt:lpstr>(Early life) Nutrition to development (2): Some confounding considerations</vt:lpstr>
      <vt:lpstr>The Oriente (INCAP) study: 1969-77 Nutrition Intervention</vt:lpstr>
      <vt:lpstr>The 1969-77 Nutrition Intervention</vt:lpstr>
      <vt:lpstr>Features of the intervention</vt:lpstr>
      <vt:lpstr>The 2002-04 Human Capital Study</vt:lpstr>
      <vt:lpstr>The 2002-04 Human Capital Study</vt:lpstr>
      <vt:lpstr>Selected impact of nutritional status on outcomes across the lifecourse (+1 SD increase in HAZ at age 24m): Schooling </vt:lpstr>
      <vt:lpstr>Selected impact of nutritional status on outcomes across the lifecourse (+1 SD increase in HAZ at age 24m): Marriage </vt:lpstr>
      <vt:lpstr>Selected impact of nutritional status on outcomes across the lifecourse (+1 SD increase in HAZ at age 24m): Fertility </vt:lpstr>
      <vt:lpstr>Selected impact of nutritional status on outcomes across the lifecourse (+1 SD increase in HAZ at age 24m): Labor market </vt:lpstr>
      <vt:lpstr>Selected impact of nutritional status on outcomes across the lifecourse (+1 SD increase in HAZ at age 24m): Consumption and poverty </vt:lpstr>
      <vt:lpstr>DISCUSSION</vt:lpstr>
      <vt:lpstr>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JohnH</dc:creator>
  <cp:lastModifiedBy>JohnH</cp:lastModifiedBy>
  <cp:revision>87</cp:revision>
  <dcterms:created xsi:type="dcterms:W3CDTF">2015-09-07T18:42:55Z</dcterms:created>
  <dcterms:modified xsi:type="dcterms:W3CDTF">2015-09-14T23:07:19Z</dcterms:modified>
</cp:coreProperties>
</file>